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4952" r:id="rId3"/>
    <p:sldMasterId id="2147515180" r:id="rId4"/>
    <p:sldMasterId id="2147515264" r:id="rId5"/>
    <p:sldMasterId id="2147515660" r:id="rId6"/>
    <p:sldMasterId id="2147515684" r:id="rId7"/>
    <p:sldMasterId id="2147515768" r:id="rId8"/>
    <p:sldMasterId id="2147515780" r:id="rId9"/>
    <p:sldMasterId id="2147515816" r:id="rId10"/>
    <p:sldMasterId id="2147515828" r:id="rId11"/>
    <p:sldMasterId id="2147515840" r:id="rId12"/>
    <p:sldMasterId id="2147515852" r:id="rId13"/>
  </p:sldMasterIdLst>
  <p:notesMasterIdLst>
    <p:notesMasterId r:id="rId34"/>
  </p:notesMasterIdLst>
  <p:sldIdLst>
    <p:sldId id="2414" r:id="rId14"/>
    <p:sldId id="2460" r:id="rId15"/>
    <p:sldId id="2461" r:id="rId16"/>
    <p:sldId id="2435" r:id="rId17"/>
    <p:sldId id="2470" r:id="rId18"/>
    <p:sldId id="2471" r:id="rId19"/>
    <p:sldId id="2472" r:id="rId20"/>
    <p:sldId id="2473" r:id="rId21"/>
    <p:sldId id="2474" r:id="rId22"/>
    <p:sldId id="2475" r:id="rId23"/>
    <p:sldId id="2476" r:id="rId24"/>
    <p:sldId id="2477" r:id="rId25"/>
    <p:sldId id="2412" r:id="rId26"/>
    <p:sldId id="856" r:id="rId27"/>
    <p:sldId id="2378" r:id="rId28"/>
    <p:sldId id="2306" r:id="rId29"/>
    <p:sldId id="2459" r:id="rId30"/>
    <p:sldId id="2388" r:id="rId31"/>
    <p:sldId id="2189" r:id="rId32"/>
    <p:sldId id="2387" r:id="rId33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22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472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09981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020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2094" algn="l" defTabSz="91283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38482" algn="l" defTabSz="91283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4883" algn="l" defTabSz="91283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1279" algn="l" defTabSz="91283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2">
          <p15:clr>
            <a:srgbClr val="A4A3A4"/>
          </p15:clr>
        </p15:guide>
        <p15:guide id="2" pos="384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EE8012"/>
    <a:srgbClr val="000000"/>
    <a:srgbClr val="FFFF66"/>
    <a:srgbClr val="E5761B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150" autoAdjust="0"/>
    <p:restoredTop sz="99886" autoAdjust="0"/>
  </p:normalViewPr>
  <p:slideViewPr>
    <p:cSldViewPr>
      <p:cViewPr varScale="1">
        <p:scale>
          <a:sx n="113" d="100"/>
          <a:sy n="113" d="100"/>
        </p:scale>
        <p:origin x="-822" y="-10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5.xml"/><Relationship Id="rId26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8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33" Type="http://schemas.openxmlformats.org/officeDocument/2006/relationships/slide" Target="slides/slide20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29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1.xml"/><Relationship Id="rId32" Type="http://schemas.openxmlformats.org/officeDocument/2006/relationships/slide" Target="slides/slide19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slide" Target="slides/slide15.xml"/><Relationship Id="rId36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6.xml"/><Relationship Id="rId31" Type="http://schemas.openxmlformats.org/officeDocument/2006/relationships/slide" Target="slides/slide18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30" Type="http://schemas.openxmlformats.org/officeDocument/2006/relationships/slide" Target="slides/slide17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09.03.2023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225"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4723"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099811"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0202"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2611" algn="l" defTabSz="76112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3238" algn="l" defTabSz="76112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3720" algn="l" defTabSz="76112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4275" algn="l" defTabSz="76112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6188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>
                <a:solidFill>
                  <a:prstClr val="black"/>
                </a:solidFill>
              </a:rPr>
              <a:pPr/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6412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6188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>
                <a:solidFill>
                  <a:prstClr val="black"/>
                </a:solidFill>
              </a:rPr>
              <a:pPr/>
              <a:t>6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6412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47675" y="1246188"/>
            <a:ext cx="5962650" cy="33559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768" indent="-28568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2720" indent="-228544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599808" indent="-228544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6895" indent="-228544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3983" indent="-228544" defTabSz="791969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071" indent="-228544" defTabSz="791969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8160" indent="-228544" defTabSz="791969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5247" indent="-228544" defTabSz="791969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695AB32A-D0E5-4611-8A51-71871D3128A2}" type="slidenum">
              <a:rPr lang="ru-RU" sz="1300">
                <a:solidFill>
                  <a:srgbClr val="000000"/>
                </a:solidFill>
              </a:rPr>
              <a:pPr>
                <a:defRPr/>
              </a:pPr>
              <a:t>7</a:t>
            </a:fld>
            <a:endParaRPr lang="ru-RU" sz="13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2854325" y="2611438"/>
            <a:ext cx="12501563" cy="70342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677" indent="-285645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2580" indent="-228516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599612" indent="-228516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6643" indent="-228516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3675" indent="-228516" defTabSz="685548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0707" indent="-228516" defTabSz="685548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7740" indent="-228516" defTabSz="685548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4771" indent="-228516" defTabSz="685548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1EFC48FE-2D8A-41D0-B7B0-CD66DBA7764C}" type="slidenum">
              <a:rPr lang="ru-RU" altLang="ru-RU" sz="1300">
                <a:solidFill>
                  <a:srgbClr val="000000"/>
                </a:solidFill>
              </a:rPr>
              <a:pPr>
                <a:defRPr/>
              </a:pPr>
              <a:t>10</a:t>
            </a:fld>
            <a:endParaRPr lang="ru-RU" altLang="ru-RU" sz="130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677" indent="-285645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2580" indent="-228516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599612" indent="-228516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6643" indent="-228516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3675" indent="-228516" defTabSz="685548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0707" indent="-228516" defTabSz="685548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7740" indent="-228516" defTabSz="685548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4771" indent="-228516" defTabSz="685548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altLang="ru-RU" sz="13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4025" y="1246188"/>
            <a:ext cx="5953125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11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4025" y="1246188"/>
            <a:ext cx="5953125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12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487" y="1371949"/>
            <a:ext cx="10467501" cy="1829222"/>
          </a:xfrm>
          <a:ln>
            <a:noFill/>
          </a:ln>
        </p:spPr>
        <p:txBody>
          <a:bodyPr tIns="0" rIns="2065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654"/>
          <a:lstStyle>
            <a:lvl1pPr marL="0" marR="53359" indent="0" algn="r">
              <a:buNone/>
              <a:defRPr>
                <a:solidFill>
                  <a:schemeClr val="tx1"/>
                </a:solidFill>
              </a:defRPr>
            </a:lvl1pPr>
            <a:lvl2pPr marL="533444" indent="0" algn="ctr">
              <a:buNone/>
            </a:lvl2pPr>
            <a:lvl3pPr marL="1066884" indent="0" algn="ctr">
              <a:buNone/>
            </a:lvl3pPr>
            <a:lvl4pPr marL="1600359" indent="0" algn="ctr">
              <a:buNone/>
            </a:lvl4pPr>
            <a:lvl5pPr marL="2133785" indent="0" algn="ctr">
              <a:buNone/>
            </a:lvl5pPr>
            <a:lvl6pPr marL="2667248" indent="0" algn="ctr">
              <a:buNone/>
            </a:lvl6pPr>
            <a:lvl7pPr marL="3200712" indent="0" algn="ctr">
              <a:buNone/>
            </a:lvl7pPr>
            <a:lvl8pPr marL="3734188" indent="0" algn="ctr">
              <a:buNone/>
            </a:lvl8pPr>
            <a:lvl9pPr marL="426759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56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04867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419912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75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75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663667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861246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12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12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12" y="2505655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430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430" y="2505655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478351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19451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42762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12" y="457339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687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12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26399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12" y="457339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687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12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039876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62874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94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808" y="91494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91125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42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59515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0097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61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61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33225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43696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98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698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698" y="2505655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416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416" y="2505655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92363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21778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23616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98" y="457325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673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98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33267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98" y="457325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673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98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09429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487" y="1371949"/>
            <a:ext cx="10467501" cy="1829222"/>
          </a:xfrm>
          <a:ln>
            <a:noFill/>
          </a:ln>
        </p:spPr>
        <p:txBody>
          <a:bodyPr tIns="0" rIns="206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634"/>
          <a:lstStyle>
            <a:lvl1pPr marL="0" marR="53347" indent="0" algn="r">
              <a:buNone/>
              <a:defRPr>
                <a:solidFill>
                  <a:schemeClr val="tx1"/>
                </a:solidFill>
              </a:defRPr>
            </a:lvl1pPr>
            <a:lvl2pPr marL="533219" indent="0" algn="ctr">
              <a:buNone/>
            </a:lvl2pPr>
            <a:lvl3pPr marL="1066419" indent="0" algn="ctr">
              <a:buNone/>
            </a:lvl3pPr>
            <a:lvl4pPr marL="1599667" indent="0" algn="ctr">
              <a:buNone/>
            </a:lvl4pPr>
            <a:lvl5pPr marL="2132857" indent="0" algn="ctr">
              <a:buNone/>
            </a:lvl5pPr>
            <a:lvl6pPr marL="2666100" indent="0" algn="ctr">
              <a:buNone/>
            </a:lvl6pPr>
            <a:lvl7pPr marL="3199339" indent="0" algn="ctr">
              <a:buNone/>
            </a:lvl7pPr>
            <a:lvl8pPr marL="3732569" indent="0" algn="ctr">
              <a:buNone/>
            </a:lvl8pPr>
            <a:lvl9pPr marL="426574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44136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1556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41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751953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07037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60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60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620639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84668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97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697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697" y="2505655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415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415" y="2505655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09635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29755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128274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97" y="457324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672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97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6185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97" y="457324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672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97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54294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15369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14791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31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39210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94670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50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50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869615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907946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7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687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687" y="2505655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405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405" y="2505655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36940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90543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580765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70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70" y="2705328"/>
            <a:ext cx="10361851" cy="1510066"/>
          </a:xfrm>
        </p:spPr>
        <p:txBody>
          <a:bodyPr lIns="51885" rIns="5188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7" y="457314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662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7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45959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7" y="457314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662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7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659740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580586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25187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80" y="19207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7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70"/>
            <a:ext cx="5386216" cy="659503"/>
          </a:xfrm>
        </p:spPr>
        <p:txBody>
          <a:bodyPr lIns="51885" tIns="0" rIns="5188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36" y="1860192"/>
            <a:ext cx="5388333" cy="654994"/>
          </a:xfrm>
        </p:spPr>
        <p:txBody>
          <a:bodyPr lIns="51885" tIns="0" rIns="5188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3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62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733" y="51467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733" y="1676820"/>
            <a:ext cx="3657123" cy="4573059"/>
          </a:xfrm>
        </p:spPr>
        <p:txBody>
          <a:bodyPr lIns="20634" rIns="2063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2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29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748" tIns="51885" rIns="103748" bIns="5188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6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748" tIns="51885" rIns="103748" bIns="5188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48" tIns="51885" rIns="103748" bIns="5188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2004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48" tIns="51885" rIns="103748" bIns="5188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68"/>
            <a:ext cx="2950080" cy="1582985"/>
          </a:xfrm>
        </p:spPr>
        <p:txBody>
          <a:bodyPr lIns="51885" rIns="51885" bIns="5188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084" y="2829470"/>
            <a:ext cx="2946015" cy="2179826"/>
          </a:xfrm>
        </p:spPr>
        <p:txBody>
          <a:bodyPr lIns="72521" rIns="51885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197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94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808" y="91494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11" y="1371949"/>
            <a:ext cx="10467501" cy="1829222"/>
          </a:xfrm>
          <a:ln>
            <a:noFill/>
          </a:ln>
        </p:spPr>
        <p:txBody>
          <a:bodyPr tIns="0" rIns="2123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9" y="3229283"/>
            <a:ext cx="10471565" cy="1753006"/>
          </a:xfrm>
        </p:spPr>
        <p:txBody>
          <a:bodyPr lIns="0" rIns="21238"/>
          <a:lstStyle>
            <a:lvl1pPr marL="0" marR="53639" indent="0" algn="r">
              <a:buNone/>
              <a:defRPr>
                <a:solidFill>
                  <a:schemeClr val="tx1"/>
                </a:solidFill>
              </a:defRPr>
            </a:lvl1pPr>
            <a:lvl2pPr marL="536223" indent="0" algn="ctr">
              <a:buNone/>
            </a:lvl2pPr>
            <a:lvl3pPr marL="1072447" indent="0" algn="ctr">
              <a:buNone/>
            </a:lvl3pPr>
            <a:lvl4pPr marL="1608681" indent="0" algn="ctr">
              <a:buNone/>
            </a:lvl4pPr>
            <a:lvl5pPr marL="2144881" indent="0" algn="ctr">
              <a:buNone/>
            </a:lvl5pPr>
            <a:lvl6pPr marL="2681124" indent="0" algn="ctr">
              <a:buNone/>
            </a:lvl6pPr>
            <a:lvl7pPr marL="3217370" indent="0" algn="ctr">
              <a:buNone/>
            </a:lvl7pPr>
            <a:lvl8pPr marL="3753581" indent="0" algn="ctr">
              <a:buNone/>
            </a:lvl8pPr>
            <a:lvl9pPr marL="4289779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74B3CE-FACF-4954-9641-FA14484750B3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BEFE0E-3A78-4E56-ACB9-595EA50FD25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90812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DDA8CC-EA78-4EB6-B221-364B9F4A17DB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EFE0BD-B4B1-4163-ACF0-F220862D4A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46085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7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78" y="2705304"/>
            <a:ext cx="10361851" cy="1510066"/>
          </a:xfrm>
        </p:spPr>
        <p:txBody>
          <a:bodyPr lIns="53188" rIns="5318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600858-7E83-4CC8-BF75-F4CA9819A8EA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578931-7C4F-436F-BC73-0F55F194011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7120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676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013" y="1920676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29F0BE-8D31-44E3-9E35-9E40C1C2E87B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3BA31-08B5-4486-9E76-2F26D7E4FE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9559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3"/>
            <a:ext cx="5386216" cy="659503"/>
          </a:xfrm>
        </p:spPr>
        <p:txBody>
          <a:bodyPr lIns="53188" tIns="0" rIns="5318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6" y="1860192"/>
            <a:ext cx="5388333" cy="654994"/>
          </a:xfrm>
        </p:spPr>
        <p:txBody>
          <a:bodyPr lIns="53188" tIns="0" rIns="5318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0D6B49-4B3F-415F-9021-F80287E8DD6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414C1-BA6C-40A1-8915-70C33DDDF8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62922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E4557-EFF7-47BF-AEBD-3FB752AE144F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C81112-DCDD-4A3D-8126-375F51DD05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6793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E8E794-2462-4D00-91D8-99CB0F06E041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923D7-0698-4347-95DA-24F985AE2F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74681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70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70" y="2705328"/>
            <a:ext cx="10361851" cy="1510066"/>
          </a:xfrm>
        </p:spPr>
        <p:txBody>
          <a:bodyPr lIns="51905" rIns="5190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64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38" rIns="2123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1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35A8B4-72BB-4F7F-9127-DED9BC01ECAA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54FF5D-34F0-4AC7-B5A2-6456F9D5F3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6259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6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343" tIns="53188" rIns="106343" bIns="531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21" y="536112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343" tIns="53188" rIns="106343" bIns="531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56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43" tIns="53188" rIns="106343" bIns="531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43" y="6219993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43" tIns="53188" rIns="106343" bIns="531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428"/>
            <a:ext cx="2950080" cy="1582985"/>
          </a:xfrm>
        </p:spPr>
        <p:txBody>
          <a:bodyPr lIns="53188" rIns="53188" bIns="5318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413" rIns="5318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254" y="1199997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66F515-43D0-4194-90A0-75113CE321EC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CC2762-33B0-4CFF-91CD-B3F2F7AA657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232026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A929B8-A34E-48A4-8603-FBD58A75DDA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8D995E-2732-4981-B863-D79751A12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84450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276" y="914798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0" y="91479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909200-1F22-4442-B9C9-0C33188B21BD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B818AD-AAB7-46A1-9BDE-6E5665C939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28810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91" y="1371949"/>
            <a:ext cx="10467501" cy="1829222"/>
          </a:xfrm>
          <a:ln>
            <a:noFill/>
          </a:ln>
        </p:spPr>
        <p:txBody>
          <a:bodyPr tIns="0" rIns="2119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195"/>
          <a:lstStyle>
            <a:lvl1pPr marL="0" marR="53605" indent="0" algn="r">
              <a:buNone/>
              <a:defRPr>
                <a:solidFill>
                  <a:schemeClr val="tx1"/>
                </a:solidFill>
              </a:defRPr>
            </a:lvl1pPr>
            <a:lvl2pPr marL="535865" indent="0" algn="ctr">
              <a:buNone/>
            </a:lvl2pPr>
            <a:lvl3pPr marL="1071733" indent="0" algn="ctr">
              <a:buNone/>
            </a:lvl3pPr>
            <a:lvl4pPr marL="1607616" indent="0" algn="ctr">
              <a:buNone/>
            </a:lvl4pPr>
            <a:lvl5pPr marL="2143462" indent="0" algn="ctr">
              <a:buNone/>
            </a:lvl5pPr>
            <a:lvl6pPr marL="2679350" indent="0" algn="ctr">
              <a:buNone/>
            </a:lvl6pPr>
            <a:lvl7pPr marL="3215240" indent="0" algn="ctr">
              <a:buNone/>
            </a:lvl7pPr>
            <a:lvl8pPr marL="3751112" indent="0" algn="ctr">
              <a:buNone/>
            </a:lvl8pPr>
            <a:lvl9pPr marL="428693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15069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000367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54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54" y="2705304"/>
            <a:ext cx="10361851" cy="1510066"/>
          </a:xfrm>
        </p:spPr>
        <p:txBody>
          <a:bodyPr lIns="53084" rIns="5308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63650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656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81" y="1920656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543850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4"/>
            <a:ext cx="5386216" cy="659503"/>
          </a:xfrm>
        </p:spPr>
        <p:txBody>
          <a:bodyPr lIns="53084" tIns="0" rIns="5308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72" y="1860192"/>
            <a:ext cx="5388333" cy="654994"/>
          </a:xfrm>
        </p:spPr>
        <p:txBody>
          <a:bodyPr lIns="53084" tIns="0" rIns="5308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7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554734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11168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80" y="19207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7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453567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62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195" rIns="21195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282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54159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81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135" tIns="53084" rIns="106135" bIns="5308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10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135" tIns="53084" rIns="106135" bIns="5308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35" tIns="53084" rIns="106135" bIns="5308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97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35" tIns="53084" rIns="106135" bIns="5308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408"/>
            <a:ext cx="2950080" cy="1582985"/>
          </a:xfrm>
        </p:spPr>
        <p:txBody>
          <a:bodyPr lIns="53084" rIns="53084" bIns="5308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266" rIns="53084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226" y="1199977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33877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972945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244" y="914782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36" y="91478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06333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99" y="1371949"/>
            <a:ext cx="10467501" cy="1829222"/>
          </a:xfrm>
          <a:ln>
            <a:noFill/>
          </a:ln>
        </p:spPr>
        <p:txBody>
          <a:bodyPr tIns="0" rIns="2115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8" y="3229283"/>
            <a:ext cx="10471565" cy="1753006"/>
          </a:xfrm>
        </p:spPr>
        <p:txBody>
          <a:bodyPr lIns="0" rIns="21158"/>
          <a:lstStyle>
            <a:lvl1pPr marL="0" marR="53585" indent="0" algn="r">
              <a:buNone/>
              <a:defRPr>
                <a:solidFill>
                  <a:schemeClr val="tx1"/>
                </a:solidFill>
              </a:defRPr>
            </a:lvl1pPr>
            <a:lvl2pPr marL="535648" indent="0" algn="ctr">
              <a:buNone/>
            </a:lvl2pPr>
            <a:lvl3pPr marL="1071295" indent="0" algn="ctr">
              <a:buNone/>
            </a:lvl3pPr>
            <a:lvl4pPr marL="1606960" indent="0" algn="ctr">
              <a:buNone/>
            </a:lvl4pPr>
            <a:lvl5pPr marL="2142586" indent="0" algn="ctr">
              <a:buNone/>
            </a:lvl5pPr>
            <a:lvl6pPr marL="2678258" indent="0" algn="ctr">
              <a:buNone/>
            </a:lvl6pPr>
            <a:lvl7pPr marL="3213928" indent="0" algn="ctr">
              <a:buNone/>
            </a:lvl7pPr>
            <a:lvl8pPr marL="3749582" indent="0" algn="ctr">
              <a:buNone/>
            </a:lvl8pPr>
            <a:lvl9pPr marL="428519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87249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331513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62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62" y="2705304"/>
            <a:ext cx="10361851" cy="1510066"/>
          </a:xfrm>
        </p:spPr>
        <p:txBody>
          <a:bodyPr lIns="53000" rIns="5300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2553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656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81" y="1920656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794431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01"/>
            <a:ext cx="5386216" cy="659503"/>
          </a:xfrm>
        </p:spPr>
        <p:txBody>
          <a:bodyPr lIns="53000" tIns="0" rIns="5300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80" y="1860192"/>
            <a:ext cx="5388333" cy="654994"/>
          </a:xfrm>
        </p:spPr>
        <p:txBody>
          <a:bodyPr lIns="53000" tIns="0" rIns="5300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8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49536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70"/>
            <a:ext cx="5386216" cy="659503"/>
          </a:xfrm>
        </p:spPr>
        <p:txBody>
          <a:bodyPr lIns="51905" tIns="0" rIns="5190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36" y="1860192"/>
            <a:ext cx="5388333" cy="654994"/>
          </a:xfrm>
        </p:spPr>
        <p:txBody>
          <a:bodyPr lIns="51905" tIns="0" rIns="5190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3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09245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148512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628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158" rIns="2115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282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9064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89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71" tIns="53000" rIns="105971" bIns="530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11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71" tIns="53000" rIns="105971" bIns="530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71" tIns="53000" rIns="105971" bIns="530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98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71" tIns="53000" rIns="105971" bIns="530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412"/>
            <a:ext cx="2950080" cy="1582985"/>
          </a:xfrm>
        </p:spPr>
        <p:txBody>
          <a:bodyPr lIns="53000" rIns="53000" bIns="5300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147" rIns="5300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226" y="1199985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868528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92606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244" y="914790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36" y="91479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243133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463" y="1371949"/>
            <a:ext cx="10467501" cy="1829222"/>
          </a:xfrm>
          <a:ln>
            <a:noFill/>
          </a:ln>
        </p:spPr>
        <p:txBody>
          <a:bodyPr tIns="0" rIns="2065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654"/>
          <a:lstStyle>
            <a:lvl1pPr marL="0" marR="53359" indent="0" algn="r">
              <a:buNone/>
              <a:defRPr>
                <a:solidFill>
                  <a:schemeClr val="tx1"/>
                </a:solidFill>
              </a:defRPr>
            </a:lvl1pPr>
            <a:lvl2pPr marL="533444" indent="0" algn="ctr">
              <a:buNone/>
            </a:lvl2pPr>
            <a:lvl3pPr marL="1066884" indent="0" algn="ctr">
              <a:buNone/>
            </a:lvl3pPr>
            <a:lvl4pPr marL="1600359" indent="0" algn="ctr">
              <a:buNone/>
            </a:lvl4pPr>
            <a:lvl5pPr marL="2133785" indent="0" algn="ctr">
              <a:buNone/>
            </a:lvl5pPr>
            <a:lvl6pPr marL="2667248" indent="0" algn="ctr">
              <a:buNone/>
            </a:lvl6pPr>
            <a:lvl7pPr marL="3200712" indent="0" algn="ctr">
              <a:buNone/>
            </a:lvl7pPr>
            <a:lvl8pPr marL="3734188" indent="0" algn="ctr">
              <a:buNone/>
            </a:lvl8pPr>
            <a:lvl9pPr marL="426759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94176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37502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4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47" y="2705328"/>
            <a:ext cx="10361851" cy="1510066"/>
          </a:xfrm>
        </p:spPr>
        <p:txBody>
          <a:bodyPr lIns="51905" rIns="5190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07229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57" y="192075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75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02539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62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70"/>
            <a:ext cx="5386216" cy="659503"/>
          </a:xfrm>
        </p:spPr>
        <p:txBody>
          <a:bodyPr lIns="51905" tIns="0" rIns="5190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13" y="1860192"/>
            <a:ext cx="5388333" cy="654994"/>
          </a:xfrm>
        </p:spPr>
        <p:txBody>
          <a:bodyPr lIns="51905" tIns="0" rIns="5190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1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19968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41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62147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14089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710" y="514653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710" y="1676820"/>
            <a:ext cx="3657123" cy="4573059"/>
          </a:xfrm>
        </p:spPr>
        <p:txBody>
          <a:bodyPr lIns="20654" rIns="2065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02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631118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0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800" tIns="51905" rIns="103800" bIns="519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40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800" tIns="51905" rIns="103800" bIns="519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2002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45"/>
            <a:ext cx="2950080" cy="1582985"/>
          </a:xfrm>
        </p:spPr>
        <p:txBody>
          <a:bodyPr lIns="51905" rIns="51905" bIns="5190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061" y="2829470"/>
            <a:ext cx="2946015" cy="2179826"/>
          </a:xfrm>
        </p:spPr>
        <p:txBody>
          <a:bodyPr lIns="72549" rIns="51905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174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90102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48750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923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784" y="914923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95030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443" y="1371949"/>
            <a:ext cx="10467501" cy="1829222"/>
          </a:xfrm>
          <a:ln>
            <a:noFill/>
          </a:ln>
        </p:spPr>
        <p:txBody>
          <a:bodyPr tIns="0" rIns="2073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38"/>
          <a:lstStyle>
            <a:lvl1pPr marL="0" marR="53387" indent="0" algn="r">
              <a:buNone/>
              <a:defRPr>
                <a:solidFill>
                  <a:schemeClr val="tx1"/>
                </a:solidFill>
              </a:defRPr>
            </a:lvl1pPr>
            <a:lvl2pPr marL="533724" indent="0" algn="ctr">
              <a:buNone/>
            </a:lvl2pPr>
            <a:lvl3pPr marL="1067444" indent="0" algn="ctr">
              <a:buNone/>
            </a:lvl3pPr>
            <a:lvl4pPr marL="1601199" indent="0" algn="ctr">
              <a:buNone/>
            </a:lvl4pPr>
            <a:lvl5pPr marL="2134905" indent="0" algn="ctr">
              <a:buNone/>
            </a:lvl5pPr>
            <a:lvl6pPr marL="2668648" indent="0" algn="ctr">
              <a:buNone/>
            </a:lvl6pPr>
            <a:lvl7pPr marL="3202392" indent="0" algn="ctr">
              <a:buNone/>
            </a:lvl7pPr>
            <a:lvl8pPr marL="3736148" indent="0" algn="ctr">
              <a:buNone/>
            </a:lvl8pPr>
            <a:lvl9pPr marL="426983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39758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268223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26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26" y="2705328"/>
            <a:ext cx="10361851" cy="1510066"/>
          </a:xfrm>
        </p:spPr>
        <p:txBody>
          <a:bodyPr lIns="52073" rIns="5207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68480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36" y="192073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73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789574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42"/>
            <a:ext cx="5386216" cy="659503"/>
          </a:xfrm>
        </p:spPr>
        <p:txBody>
          <a:bodyPr lIns="52073" tIns="0" rIns="5207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792" y="1860192"/>
            <a:ext cx="5388333" cy="654994"/>
          </a:xfrm>
        </p:spPr>
        <p:txBody>
          <a:bodyPr lIns="52073" tIns="0" rIns="5207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79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24521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790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16859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15107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661" y="514630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661" y="1676820"/>
            <a:ext cx="3657123" cy="4573059"/>
          </a:xfrm>
        </p:spPr>
        <p:txBody>
          <a:bodyPr lIns="20738" rIns="2073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282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984229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85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36" tIns="52073" rIns="104136" bIns="5207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1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36" tIns="52073" rIns="104136" bIns="5207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36" tIns="52073" rIns="104136" bIns="5207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96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36" tIns="52073" rIns="104136" bIns="5207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24"/>
            <a:ext cx="2950080" cy="1582985"/>
          </a:xfrm>
        </p:spPr>
        <p:txBody>
          <a:bodyPr lIns="52073" rIns="52073" bIns="5207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012" y="2829470"/>
            <a:ext cx="2946015" cy="2179826"/>
          </a:xfrm>
        </p:spPr>
        <p:txBody>
          <a:bodyPr lIns="72801" rIns="5207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125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91731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92228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90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764" y="91490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37164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23" y="2130927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04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5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775168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70609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733" y="51467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733" y="1676820"/>
            <a:ext cx="3657123" cy="4573059"/>
          </a:xfrm>
        </p:spPr>
        <p:txBody>
          <a:bodyPr lIns="20654" rIns="2065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2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99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99" y="2907426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11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628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94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25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56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87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19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50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35448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61" y="1600612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612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99401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509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11" indent="0">
              <a:buNone/>
              <a:defRPr sz="2700" b="1"/>
            </a:lvl2pPr>
            <a:lvl3pPr marL="1218628" indent="0">
              <a:buNone/>
              <a:defRPr sz="2400" b="1"/>
            </a:lvl3pPr>
            <a:lvl4pPr marL="1827944" indent="0">
              <a:buNone/>
              <a:defRPr sz="2100" b="1"/>
            </a:lvl4pPr>
            <a:lvl5pPr marL="2437254" indent="0">
              <a:buNone/>
              <a:defRPr sz="2100" b="1"/>
            </a:lvl5pPr>
            <a:lvl6pPr marL="3046568" indent="0">
              <a:buNone/>
              <a:defRPr sz="2100" b="1"/>
            </a:lvl6pPr>
            <a:lvl7pPr marL="3655879" indent="0">
              <a:buNone/>
              <a:defRPr sz="2100" b="1"/>
            </a:lvl7pPr>
            <a:lvl8pPr marL="4265192" indent="0">
              <a:buNone/>
              <a:defRPr sz="2100" b="1"/>
            </a:lvl8pPr>
            <a:lvl9pPr marL="4874505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19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509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11" indent="0">
              <a:buNone/>
              <a:defRPr sz="2700" b="1"/>
            </a:lvl2pPr>
            <a:lvl3pPr marL="1218628" indent="0">
              <a:buNone/>
              <a:defRPr sz="2400" b="1"/>
            </a:lvl3pPr>
            <a:lvl4pPr marL="1827944" indent="0">
              <a:buNone/>
              <a:defRPr sz="2100" b="1"/>
            </a:lvl4pPr>
            <a:lvl5pPr marL="2437254" indent="0">
              <a:buNone/>
              <a:defRPr sz="2100" b="1"/>
            </a:lvl5pPr>
            <a:lvl6pPr marL="3046568" indent="0">
              <a:buNone/>
              <a:defRPr sz="2100" b="1"/>
            </a:lvl6pPr>
            <a:lvl7pPr marL="3655879" indent="0">
              <a:buNone/>
              <a:defRPr sz="2100" b="1"/>
            </a:lvl7pPr>
            <a:lvl8pPr marL="4265192" indent="0">
              <a:buNone/>
              <a:defRPr sz="2100" b="1"/>
            </a:lvl8pPr>
            <a:lvl9pPr marL="4874505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19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93041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498903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6598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9" y="273152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3" y="273126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9" y="1435482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11" indent="0">
              <a:buNone/>
              <a:defRPr sz="1600"/>
            </a:lvl2pPr>
            <a:lvl3pPr marL="1218628" indent="0">
              <a:buNone/>
              <a:defRPr sz="1300"/>
            </a:lvl3pPr>
            <a:lvl4pPr marL="1827944" indent="0">
              <a:buNone/>
              <a:defRPr sz="1200"/>
            </a:lvl4pPr>
            <a:lvl5pPr marL="2437254" indent="0">
              <a:buNone/>
              <a:defRPr sz="1200"/>
            </a:lvl5pPr>
            <a:lvl6pPr marL="3046568" indent="0">
              <a:buNone/>
              <a:defRPr sz="1200"/>
            </a:lvl6pPr>
            <a:lvl7pPr marL="3655879" indent="0">
              <a:buNone/>
              <a:defRPr sz="1200"/>
            </a:lvl7pPr>
            <a:lvl8pPr marL="4265192" indent="0">
              <a:buNone/>
              <a:defRPr sz="1200"/>
            </a:lvl8pPr>
            <a:lvl9pPr marL="4874505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93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57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311" indent="0">
              <a:buNone/>
              <a:defRPr sz="3700"/>
            </a:lvl2pPr>
            <a:lvl3pPr marL="1218628" indent="0">
              <a:buNone/>
              <a:defRPr sz="3200"/>
            </a:lvl3pPr>
            <a:lvl4pPr marL="1827944" indent="0">
              <a:buNone/>
              <a:defRPr sz="2700"/>
            </a:lvl4pPr>
            <a:lvl5pPr marL="2437254" indent="0">
              <a:buNone/>
              <a:defRPr sz="2700"/>
            </a:lvl5pPr>
            <a:lvl6pPr marL="3046568" indent="0">
              <a:buNone/>
              <a:defRPr sz="2700"/>
            </a:lvl6pPr>
            <a:lvl7pPr marL="3655879" indent="0">
              <a:buNone/>
              <a:defRPr sz="2700"/>
            </a:lvl7pPr>
            <a:lvl8pPr marL="4265192" indent="0">
              <a:buNone/>
              <a:defRPr sz="2700"/>
            </a:lvl8pPr>
            <a:lvl9pPr marL="4874505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34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11" indent="0">
              <a:buNone/>
              <a:defRPr sz="1600"/>
            </a:lvl2pPr>
            <a:lvl3pPr marL="1218628" indent="0">
              <a:buNone/>
              <a:defRPr sz="1300"/>
            </a:lvl3pPr>
            <a:lvl4pPr marL="1827944" indent="0">
              <a:buNone/>
              <a:defRPr sz="1200"/>
            </a:lvl4pPr>
            <a:lvl5pPr marL="2437254" indent="0">
              <a:buNone/>
              <a:defRPr sz="1200"/>
            </a:lvl5pPr>
            <a:lvl6pPr marL="3046568" indent="0">
              <a:buNone/>
              <a:defRPr sz="1200"/>
            </a:lvl6pPr>
            <a:lvl7pPr marL="3655879" indent="0">
              <a:buNone/>
              <a:defRPr sz="1200"/>
            </a:lvl7pPr>
            <a:lvl8pPr marL="4265192" indent="0">
              <a:buNone/>
              <a:defRPr sz="1200"/>
            </a:lvl8pPr>
            <a:lvl9pPr marL="4874505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03516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29962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61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979190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04" y="2130926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85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7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4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8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2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9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7836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29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800" tIns="51905" rIns="103800" bIns="519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6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800" tIns="51905" rIns="103800" bIns="519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2004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68"/>
            <a:ext cx="2950080" cy="1582985"/>
          </a:xfrm>
        </p:spPr>
        <p:txBody>
          <a:bodyPr lIns="51905" rIns="51905" bIns="5190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084" y="2829470"/>
            <a:ext cx="2946015" cy="2179826"/>
          </a:xfrm>
        </p:spPr>
        <p:txBody>
          <a:bodyPr lIns="72549" rIns="51905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197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3/9/2023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44928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82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82" y="2907409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7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748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812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49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87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24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61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99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38904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44" y="1600595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595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4351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92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01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492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01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55532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546162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699284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35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3" y="273121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60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40877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39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375" indent="0">
              <a:buNone/>
              <a:defRPr sz="3700"/>
            </a:lvl2pPr>
            <a:lvl3pPr marL="1218748" indent="0">
              <a:buNone/>
              <a:defRPr sz="3200"/>
            </a:lvl3pPr>
            <a:lvl4pPr marL="1828125" indent="0">
              <a:buNone/>
              <a:defRPr sz="2700"/>
            </a:lvl4pPr>
            <a:lvl5pPr marL="2437496" indent="0">
              <a:buNone/>
              <a:defRPr sz="2700"/>
            </a:lvl5pPr>
            <a:lvl6pPr marL="3046872" indent="0">
              <a:buNone/>
              <a:defRPr sz="2700"/>
            </a:lvl6pPr>
            <a:lvl7pPr marL="3656245" indent="0">
              <a:buNone/>
              <a:defRPr sz="2700"/>
            </a:lvl7pPr>
            <a:lvl8pPr marL="4265619" indent="0">
              <a:buNone/>
              <a:defRPr sz="2700"/>
            </a:lvl8pPr>
            <a:lvl9pPr marL="4874993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11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68121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08244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44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5691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194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813" y="704955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190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813" y="1935315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3800" tIns="51905" rIns="103800" bIns="5190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75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39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58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05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77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022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828" indent="-26782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8888" indent="-23612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3768" indent="-23612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5478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5596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112" indent="-24545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0492" indent="-21338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0563" indent="-21338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0655" indent="-21338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4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68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3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3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2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0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41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75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124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124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124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012743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17" r:id="rId1"/>
    <p:sldLayoutId id="2147515818" r:id="rId2"/>
    <p:sldLayoutId id="2147515819" r:id="rId3"/>
    <p:sldLayoutId id="2147515820" r:id="rId4"/>
    <p:sldLayoutId id="2147515821" r:id="rId5"/>
    <p:sldLayoutId id="2147515822" r:id="rId6"/>
    <p:sldLayoutId id="2147515823" r:id="rId7"/>
    <p:sldLayoutId id="2147515824" r:id="rId8"/>
    <p:sldLayoutId id="2147515825" r:id="rId9"/>
    <p:sldLayoutId id="2147515826" r:id="rId10"/>
    <p:sldLayoutId id="214751582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110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110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110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11291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29" r:id="rId1"/>
    <p:sldLayoutId id="2147515830" r:id="rId2"/>
    <p:sldLayoutId id="2147515831" r:id="rId3"/>
    <p:sldLayoutId id="2147515832" r:id="rId4"/>
    <p:sldLayoutId id="2147515833" r:id="rId5"/>
    <p:sldLayoutId id="2147515834" r:id="rId6"/>
    <p:sldLayoutId id="2147515835" r:id="rId7"/>
    <p:sldLayoutId id="2147515836" r:id="rId8"/>
    <p:sldLayoutId id="2147515837" r:id="rId9"/>
    <p:sldLayoutId id="2147515838" r:id="rId10"/>
    <p:sldLayoutId id="214751583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109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109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10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0421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41" r:id="rId1"/>
    <p:sldLayoutId id="2147515842" r:id="rId2"/>
    <p:sldLayoutId id="2147515843" r:id="rId3"/>
    <p:sldLayoutId id="2147515844" r:id="rId4"/>
    <p:sldLayoutId id="2147515845" r:id="rId5"/>
    <p:sldLayoutId id="2147515846" r:id="rId6"/>
    <p:sldLayoutId id="2147515847" r:id="rId7"/>
    <p:sldLayoutId id="2147515848" r:id="rId8"/>
    <p:sldLayoutId id="2147515849" r:id="rId9"/>
    <p:sldLayoutId id="2147515850" r:id="rId10"/>
    <p:sldLayoutId id="214751585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099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099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09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84687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53" r:id="rId1"/>
    <p:sldLayoutId id="2147515854" r:id="rId2"/>
    <p:sldLayoutId id="2147515855" r:id="rId3"/>
    <p:sldLayoutId id="2147515856" r:id="rId4"/>
    <p:sldLayoutId id="2147515857" r:id="rId5"/>
    <p:sldLayoutId id="2147515858" r:id="rId6"/>
    <p:sldLayoutId id="2147515859" r:id="rId7"/>
    <p:sldLayoutId id="2147515860" r:id="rId8"/>
    <p:sldLayoutId id="2147515861" r:id="rId9"/>
    <p:sldLayoutId id="2147515862" r:id="rId10"/>
    <p:sldLayoutId id="214751586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48" tIns="51885" rIns="103748" bIns="5188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194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48" tIns="51885" rIns="103748" bIns="5188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813" y="704955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188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813" y="1935315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3748" tIns="51885" rIns="103748" bIns="5188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75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39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58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05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77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022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828" indent="-26782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8888" indent="-23612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0596" indent="-23612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2308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5596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6220" indent="-24534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39515" indent="-21330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59451" indent="-21330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79403" indent="-21330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2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64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5996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28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61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1993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25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57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56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43" tIns="53188" rIns="106343" bIns="531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43" y="-625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43" tIns="53188" rIns="106343" bIns="531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769" y="70494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18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69" y="193529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343" tIns="53188" rIns="106343" bIns="5318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7791E4B-0DC3-4161-BBF4-179F16489A94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3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8FD9238-15E2-47EA-BEE7-1B8229506E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8" y="203323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7241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953" r:id="rId1"/>
    <p:sldLayoutId id="2147514954" r:id="rId2"/>
    <p:sldLayoutId id="2147514955" r:id="rId3"/>
    <p:sldLayoutId id="2147514956" r:id="rId4"/>
    <p:sldLayoutId id="2147514957" r:id="rId5"/>
    <p:sldLayoutId id="2147514958" r:id="rId6"/>
    <p:sldLayoutId id="2147514959" r:id="rId7"/>
    <p:sldLayoutId id="2147514960" r:id="rId8"/>
    <p:sldLayoutId id="2147514961" r:id="rId9"/>
    <p:sldLayoutId id="2147514962" r:id="rId10"/>
    <p:sldLayoutId id="21475149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8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2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2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458" indent="-27445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7557" indent="-2427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190" indent="-2427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807" indent="-1999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8441" indent="-1999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645" indent="-24669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137" indent="-21450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877" indent="-21450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622" indent="-21450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6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8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1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3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5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7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35" tIns="53084" rIns="106135" bIns="5308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25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35" tIns="53084" rIns="106135" bIns="5308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750" y="70494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8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50" y="1935275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135" tIns="53084" rIns="106135" bIns="5308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11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8" y="203323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5207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181" r:id="rId1"/>
    <p:sldLayoutId id="2147515182" r:id="rId2"/>
    <p:sldLayoutId id="2147515183" r:id="rId3"/>
    <p:sldLayoutId id="2147515184" r:id="rId4"/>
    <p:sldLayoutId id="2147515185" r:id="rId5"/>
    <p:sldLayoutId id="2147515186" r:id="rId6"/>
    <p:sldLayoutId id="2147515187" r:id="rId7"/>
    <p:sldLayoutId id="2147515188" r:id="rId8"/>
    <p:sldLayoutId id="2147515189" r:id="rId9"/>
    <p:sldLayoutId id="2147515190" r:id="rId10"/>
    <p:sldLayoutId id="2147515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4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87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36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8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161" indent="-27116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065" indent="-23944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556" indent="-23944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042" indent="-1966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517" indent="-1966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293" indent="-24653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0645" indent="-21436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173" indent="-21436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3706" indent="-21436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8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73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6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34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93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52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11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69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71" tIns="53000" rIns="105971" bIns="530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23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71" tIns="53000" rIns="105971" bIns="530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762" y="70495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0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62" y="1935275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971" tIns="53000" rIns="105971" bIns="53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1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0" y="203347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9648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265" r:id="rId1"/>
    <p:sldLayoutId id="2147515266" r:id="rId2"/>
    <p:sldLayoutId id="2147515267" r:id="rId3"/>
    <p:sldLayoutId id="2147515268" r:id="rId4"/>
    <p:sldLayoutId id="2147515269" r:id="rId5"/>
    <p:sldLayoutId id="2147515270" r:id="rId6"/>
    <p:sldLayoutId id="2147515271" r:id="rId7"/>
    <p:sldLayoutId id="2147515272" r:id="rId8"/>
    <p:sldLayoutId id="2147515273" r:id="rId9"/>
    <p:sldLayoutId id="2147515274" r:id="rId10"/>
    <p:sldLayoutId id="214751527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3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55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8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17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052" indent="-2710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778" indent="-23934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138" indent="-23934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0493" indent="-1965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3833" indent="-1965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464" indent="-24643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728" indent="-21427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1124" indent="-21427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526" indent="-21427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6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2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96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58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2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9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58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51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217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790" y="704955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190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90" y="193529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3800" tIns="51905" rIns="103800" bIns="5190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5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37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0989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661" r:id="rId1"/>
    <p:sldLayoutId id="2147515662" r:id="rId2"/>
    <p:sldLayoutId id="2147515663" r:id="rId3"/>
    <p:sldLayoutId id="2147515664" r:id="rId4"/>
    <p:sldLayoutId id="2147515665" r:id="rId5"/>
    <p:sldLayoutId id="2147515666" r:id="rId6"/>
    <p:sldLayoutId id="2147515667" r:id="rId7"/>
    <p:sldLayoutId id="2147515668" r:id="rId8"/>
    <p:sldLayoutId id="2147515669" r:id="rId9"/>
    <p:sldLayoutId id="2147515670" r:id="rId10"/>
    <p:sldLayoutId id="214751567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58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05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77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022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828" indent="-26782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8888" indent="-23612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3768" indent="-23612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5478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5596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112" indent="-24545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0492" indent="-21338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0563" indent="-21338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0655" indent="-21338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4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68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3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3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2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0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41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75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36" tIns="52073" rIns="104136" bIns="5207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23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36" tIns="52073" rIns="104136" bIns="5207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741" y="70495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07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41" y="193527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36" tIns="52073" rIns="104136" bIns="5207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3/9/2023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31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323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1196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685" r:id="rId1"/>
    <p:sldLayoutId id="2147515686" r:id="rId2"/>
    <p:sldLayoutId id="2147515687" r:id="rId3"/>
    <p:sldLayoutId id="2147515688" r:id="rId4"/>
    <p:sldLayoutId id="2147515689" r:id="rId5"/>
    <p:sldLayoutId id="2147515690" r:id="rId6"/>
    <p:sldLayoutId id="2147515691" r:id="rId7"/>
    <p:sldLayoutId id="2147515692" r:id="rId8"/>
    <p:sldLayoutId id="2147515693" r:id="rId9"/>
    <p:sldLayoutId id="2147515694" r:id="rId10"/>
    <p:sldLayoutId id="214751569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78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4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32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0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968" indent="-26796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252" indent="-23625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300" indent="-2362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178" indent="-1934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464" indent="-1934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176" indent="-24557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668" indent="-2135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907" indent="-2135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167" indent="-2135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7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4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1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9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86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1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98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2"/>
            <a:ext cx="10971372" cy="1143265"/>
          </a:xfrm>
          <a:prstGeom prst="rect">
            <a:avLst/>
          </a:prstGeom>
        </p:spPr>
        <p:txBody>
          <a:bodyPr vert="horz" lIns="121794" tIns="60898" rIns="121794" bIns="60898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612"/>
            <a:ext cx="10971372" cy="4527011"/>
          </a:xfrm>
          <a:prstGeom prst="rect">
            <a:avLst/>
          </a:prstGeom>
        </p:spPr>
        <p:txBody>
          <a:bodyPr vert="horz" lIns="121794" tIns="60898" rIns="121794" bIns="60898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794" tIns="60898" rIns="121794" bIns="6089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628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628" fontAlgn="auto">
                <a:spcBef>
                  <a:spcPts val="0"/>
                </a:spcBef>
                <a:spcAft>
                  <a:spcPts val="0"/>
                </a:spcAft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100" y="6357824"/>
            <a:ext cx="3860297" cy="365210"/>
          </a:xfrm>
          <a:prstGeom prst="rect">
            <a:avLst/>
          </a:prstGeom>
        </p:spPr>
        <p:txBody>
          <a:bodyPr vert="horz" lIns="121794" tIns="60898" rIns="121794" bIns="60898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628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794" tIns="60898" rIns="121794" bIns="60898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628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628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11247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769" r:id="rId1"/>
    <p:sldLayoutId id="2147515770" r:id="rId2"/>
    <p:sldLayoutId id="2147515771" r:id="rId3"/>
    <p:sldLayoutId id="2147515772" r:id="rId4"/>
    <p:sldLayoutId id="2147515773" r:id="rId5"/>
    <p:sldLayoutId id="2147515774" r:id="rId6"/>
    <p:sldLayoutId id="2147515775" r:id="rId7"/>
    <p:sldLayoutId id="2147515776" r:id="rId8"/>
    <p:sldLayoutId id="2147515777" r:id="rId9"/>
    <p:sldLayoutId id="2147515778" r:id="rId10"/>
    <p:sldLayoutId id="2147515779" r:id="rId11"/>
  </p:sldLayoutIdLst>
  <p:txStyles>
    <p:titleStyle>
      <a:lvl1pPr algn="ctr" defTabSz="1218628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983" indent="-456983" algn="l" defTabSz="1218628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138" indent="-380821" algn="l" defTabSz="1218628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283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596" indent="-304655" algn="l" defTabSz="1218628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1910" indent="-304655" algn="l" defTabSz="1218628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223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536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850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161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11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628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944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254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568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879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192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505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21874" tIns="60937" rIns="121874" bIns="60937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595"/>
            <a:ext cx="10971372" cy="4527011"/>
          </a:xfrm>
          <a:prstGeom prst="rect">
            <a:avLst/>
          </a:prstGeom>
        </p:spPr>
        <p:txBody>
          <a:bodyPr vert="horz" lIns="121874" tIns="60937" rIns="121874" bIns="60937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09.03.2023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081" y="6357824"/>
            <a:ext cx="3860297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717155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781" r:id="rId1"/>
    <p:sldLayoutId id="2147515782" r:id="rId2"/>
    <p:sldLayoutId id="2147515783" r:id="rId3"/>
    <p:sldLayoutId id="2147515784" r:id="rId4"/>
    <p:sldLayoutId id="2147515785" r:id="rId5"/>
    <p:sldLayoutId id="2147515786" r:id="rId6"/>
    <p:sldLayoutId id="2147515787" r:id="rId7"/>
    <p:sldLayoutId id="2147515788" r:id="rId8"/>
    <p:sldLayoutId id="2147515789" r:id="rId9"/>
    <p:sldLayoutId id="2147515790" r:id="rId10"/>
    <p:sldLayoutId id="2147515791" r:id="rId11"/>
  </p:sldLayoutIdLst>
  <p:txStyles>
    <p:titleStyle>
      <a:lvl1pPr algn="ctr" defTabSz="1218748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029" indent="-457029" algn="l" defTabSz="1218748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234" indent="-380858" algn="l" defTabSz="1218748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435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809" indent="-304686" algn="l" defTabSz="1218748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182" indent="-304686" algn="l" defTabSz="1218748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55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930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307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67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7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748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2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496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872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24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619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993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3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36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gif"/><Relationship Id="rId7" Type="http://schemas.openxmlformats.org/officeDocument/2006/relationships/image" Target="../media/image45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44.jpe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gif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6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gif"/><Relationship Id="rId13" Type="http://schemas.openxmlformats.org/officeDocument/2006/relationships/image" Target="../media/image15.gif"/><Relationship Id="rId18" Type="http://schemas.openxmlformats.org/officeDocument/2006/relationships/image" Target="../media/image20.gif"/><Relationship Id="rId3" Type="http://schemas.openxmlformats.org/officeDocument/2006/relationships/image" Target="../media/image5.gif"/><Relationship Id="rId7" Type="http://schemas.openxmlformats.org/officeDocument/2006/relationships/image" Target="../media/image9.gif"/><Relationship Id="rId12" Type="http://schemas.openxmlformats.org/officeDocument/2006/relationships/image" Target="../media/image14.gif"/><Relationship Id="rId17" Type="http://schemas.openxmlformats.org/officeDocument/2006/relationships/image" Target="../media/image19.gif"/><Relationship Id="rId2" Type="http://schemas.openxmlformats.org/officeDocument/2006/relationships/image" Target="../media/image4.png"/><Relationship Id="rId16" Type="http://schemas.openxmlformats.org/officeDocument/2006/relationships/image" Target="../media/image18.gif"/><Relationship Id="rId20" Type="http://schemas.openxmlformats.org/officeDocument/2006/relationships/image" Target="../media/image22.gif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8.gif"/><Relationship Id="rId11" Type="http://schemas.openxmlformats.org/officeDocument/2006/relationships/image" Target="../media/image13.gif"/><Relationship Id="rId5" Type="http://schemas.openxmlformats.org/officeDocument/2006/relationships/image" Target="../media/image7.gif"/><Relationship Id="rId15" Type="http://schemas.openxmlformats.org/officeDocument/2006/relationships/image" Target="../media/image17.gif"/><Relationship Id="rId10" Type="http://schemas.openxmlformats.org/officeDocument/2006/relationships/image" Target="../media/image12.gif"/><Relationship Id="rId19" Type="http://schemas.openxmlformats.org/officeDocument/2006/relationships/image" Target="../media/image21.gif"/><Relationship Id="rId4" Type="http://schemas.openxmlformats.org/officeDocument/2006/relationships/image" Target="../media/image6.gif"/><Relationship Id="rId9" Type="http://schemas.openxmlformats.org/officeDocument/2006/relationships/image" Target="../media/image11.gif"/><Relationship Id="rId14" Type="http://schemas.openxmlformats.org/officeDocument/2006/relationships/image" Target="../media/image16.gi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6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7.xml"/><Relationship Id="rId6" Type="http://schemas.openxmlformats.org/officeDocument/2006/relationships/image" Target="../media/image27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8.xml"/><Relationship Id="rId4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28.xml"/><Relationship Id="rId4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28.xml"/><Relationship Id="rId5" Type="http://schemas.openxmlformats.org/officeDocument/2006/relationships/image" Target="../media/image32.png"/><Relationship Id="rId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059" indent="-285417"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634" indent="-228329"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283" indent="-228329"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4927" indent="-228329"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585" indent="-228329" defTabSz="103223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242" indent="-228329" defTabSz="103223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4890" indent="-228329" defTabSz="103223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1554" indent="-228329" defTabSz="103223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118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118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118" y="214350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118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118" y="6573978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118" y="6502503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58" y="2291524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015" tIns="52516" rIns="105015" bIns="52516">
            <a:spAutoFit/>
          </a:bodyPr>
          <a:lstStyle/>
          <a:p>
            <a:pPr algn="ctr" defTabSz="107575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75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10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марта 2023 года</a:t>
            </a:r>
          </a:p>
          <a:p>
            <a:pPr algn="ctr" defTabSz="107575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75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26" y="383833"/>
            <a:ext cx="12171715" cy="70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015" tIns="52516" rIns="105015" bIns="52516">
            <a:spAutoFit/>
          </a:bodyPr>
          <a:lstStyle/>
          <a:p>
            <a:pPr algn="ctr" defTabSz="107575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75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507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27724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29"/>
          <a:stretch/>
        </p:blipFill>
        <p:spPr bwMode="auto">
          <a:xfrm>
            <a:off x="-12941" y="610394"/>
            <a:ext cx="12193421" cy="62491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" name="Picture 2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92"/>
          <a:stretch/>
        </p:blipFill>
        <p:spPr bwMode="auto">
          <a:xfrm>
            <a:off x="6904" y="991393"/>
            <a:ext cx="2890301" cy="15724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19" y="19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</a:pPr>
            <a:r>
              <a:rPr lang="ru-RU" dirty="0"/>
              <a:t>СВЯЗАННЫХ С НЕБЛАГОПРИЯТНЫМИ МЕТЕОЯВЛЕНИЯМИ </a:t>
            </a:r>
          </a:p>
          <a:p>
            <a:pPr fontAlgn="auto">
              <a:spcAft>
                <a:spcPts val="0"/>
              </a:spcAft>
            </a:pPr>
            <a:r>
              <a:rPr lang="ru-RU" dirty="0"/>
              <a:t>НА ФЕДЕРАЛЬНОЙ АВТОМОБИЛЬНОЙ </a:t>
            </a:r>
            <a:r>
              <a:rPr lang="ru-RU" dirty="0" smtClean="0"/>
              <a:t>«М-7» </a:t>
            </a:r>
            <a:r>
              <a:rPr lang="ru-RU" dirty="0"/>
              <a:t>В </a:t>
            </a:r>
            <a:r>
              <a:rPr lang="ru-RU" dirty="0" smtClean="0"/>
              <a:t>ЗЕЛЕНОДОЛЬСКОМ РАЙОНЕ </a:t>
            </a:r>
            <a:r>
              <a:rPr lang="ru-RU" altLang="ru-RU" dirty="0" smtClean="0"/>
              <a:t>НА 10.03.2023</a:t>
            </a:r>
            <a:r>
              <a:rPr lang="ru-RU" dirty="0" smtClean="0"/>
              <a:t>)</a:t>
            </a:r>
            <a:endParaRPr lang="ru-RU" dirty="0"/>
          </a:p>
        </p:txBody>
      </p:sp>
      <p:sp>
        <p:nvSpPr>
          <p:cNvPr id="36" name="TextBox 35"/>
          <p:cNvSpPr txBox="1"/>
          <p:nvPr/>
        </p:nvSpPr>
        <p:spPr>
          <a:xfrm>
            <a:off x="6232173" y="3277394"/>
            <a:ext cx="400050" cy="22542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ru-RU" sz="10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М-7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3015" name="Text Box 182"/>
          <p:cNvSpPr txBox="1">
            <a:spLocks noChangeArrowheads="1"/>
          </p:cNvSpPr>
          <p:nvPr/>
        </p:nvSpPr>
        <p:spPr bwMode="auto">
          <a:xfrm>
            <a:off x="5796647" y="2563813"/>
            <a:ext cx="982663" cy="2159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93" tIns="30500" rIns="60993" bIns="305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Зеленодольск </a:t>
            </a:r>
          </a:p>
        </p:txBody>
      </p:sp>
      <p:sp>
        <p:nvSpPr>
          <p:cNvPr id="43016" name="Овал 46"/>
          <p:cNvSpPr>
            <a:spLocks noChangeArrowheads="1"/>
          </p:cNvSpPr>
          <p:nvPr/>
        </p:nvSpPr>
        <p:spPr bwMode="auto">
          <a:xfrm rot="5238055">
            <a:off x="6215748" y="2848726"/>
            <a:ext cx="144462" cy="165100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6775" fontAlgn="auto">
              <a:spcBef>
                <a:spcPts val="0"/>
              </a:spcBef>
              <a:spcAft>
                <a:spcPts val="0"/>
              </a:spcAft>
            </a:pPr>
            <a:endParaRPr lang="ru-RU" sz="1400" smtClean="0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3" name="Прямоугольник 42"/>
          <p:cNvSpPr/>
          <p:nvPr/>
        </p:nvSpPr>
        <p:spPr>
          <a:xfrm>
            <a:off x="6350" y="731838"/>
            <a:ext cx="2890838" cy="2413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anchor="ctr"/>
          <a:lstStyle/>
          <a:p>
            <a:pPr algn="ctr" defTabSz="79216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</a:p>
        </p:txBody>
      </p:sp>
      <p:sp>
        <p:nvSpPr>
          <p:cNvPr id="44" name="Прямоугольник 43"/>
          <p:cNvSpPr/>
          <p:nvPr/>
        </p:nvSpPr>
        <p:spPr>
          <a:xfrm>
            <a:off x="6350" y="976313"/>
            <a:ext cx="2890838" cy="1587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79216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600">
              <a:solidFill>
                <a:prstClr val="white"/>
              </a:solidFill>
            </a:endParaRPr>
          </a:p>
        </p:txBody>
      </p:sp>
      <p:sp>
        <p:nvSpPr>
          <p:cNvPr id="20" name="Rectangle 93"/>
          <p:cNvSpPr>
            <a:spLocks noChangeArrowheads="1"/>
          </p:cNvSpPr>
          <p:nvPr/>
        </p:nvSpPr>
        <p:spPr bwMode="auto">
          <a:xfrm>
            <a:off x="9298392" y="4236543"/>
            <a:ext cx="2892020" cy="18602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altLang="ru-RU" sz="80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ext Box 97"/>
          <p:cNvSpPr txBox="1">
            <a:spLocks noChangeArrowheads="1"/>
          </p:cNvSpPr>
          <p:nvPr/>
        </p:nvSpPr>
        <p:spPr bwMode="auto">
          <a:xfrm>
            <a:off x="9792971" y="4290025"/>
            <a:ext cx="2118344" cy="250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22" name="Text Box 97"/>
          <p:cNvSpPr txBox="1">
            <a:spLocks noChangeArrowheads="1"/>
          </p:cNvSpPr>
          <p:nvPr/>
        </p:nvSpPr>
        <p:spPr bwMode="auto">
          <a:xfrm>
            <a:off x="9705893" y="4681772"/>
            <a:ext cx="2547730" cy="55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23" name="Полилиния 22"/>
          <p:cNvSpPr/>
          <p:nvPr/>
        </p:nvSpPr>
        <p:spPr>
          <a:xfrm>
            <a:off x="9341064" y="4819244"/>
            <a:ext cx="362880" cy="169829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24" name="Полилиния 23"/>
          <p:cNvSpPr/>
          <p:nvPr/>
        </p:nvSpPr>
        <p:spPr>
          <a:xfrm>
            <a:off x="9352047" y="5298780"/>
            <a:ext cx="324682" cy="146054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25" name="Text Box 97"/>
          <p:cNvSpPr txBox="1">
            <a:spLocks noChangeArrowheads="1"/>
          </p:cNvSpPr>
          <p:nvPr/>
        </p:nvSpPr>
        <p:spPr bwMode="auto">
          <a:xfrm>
            <a:off x="9717733" y="5258692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26" name="Овал 25"/>
          <p:cNvSpPr>
            <a:spLocks noChangeArrowheads="1"/>
          </p:cNvSpPr>
          <p:nvPr/>
        </p:nvSpPr>
        <p:spPr bwMode="auto">
          <a:xfrm rot="5238055">
            <a:off x="9426947" y="5625669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27" name="Text Box 97"/>
          <p:cNvSpPr txBox="1">
            <a:spLocks noChangeArrowheads="1"/>
          </p:cNvSpPr>
          <p:nvPr/>
        </p:nvSpPr>
        <p:spPr bwMode="auto">
          <a:xfrm>
            <a:off x="9735104" y="5578737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cxnSp>
        <p:nvCxnSpPr>
          <p:cNvPr id="31" name="Прямая со стрелкой 30"/>
          <p:cNvCxnSpPr/>
          <p:nvPr/>
        </p:nvCxnSpPr>
        <p:spPr>
          <a:xfrm>
            <a:off x="2897201" y="1918149"/>
            <a:ext cx="3304918" cy="1174764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CustomShape 16"/>
          <p:cNvSpPr/>
          <p:nvPr/>
        </p:nvSpPr>
        <p:spPr>
          <a:xfrm>
            <a:off x="3885406" y="6408245"/>
            <a:ext cx="1450917" cy="38796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 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7279426" y="4610828"/>
            <a:ext cx="152380" cy="9527"/>
          </a:xfrm>
          <a:custGeom>
            <a:avLst/>
            <a:gdLst>
              <a:gd name="connsiteX0" fmla="*/ 152400 w 152400"/>
              <a:gd name="connsiteY0" fmla="*/ 9525 h 9525"/>
              <a:gd name="connsiteX1" fmla="*/ 0 w 152400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400" h="9525">
                <a:moveTo>
                  <a:pt x="152400" y="9525"/>
                </a:moveTo>
                <a:lnTo>
                  <a:pt x="0" y="0"/>
                </a:lnTo>
              </a:path>
            </a:pathLst>
          </a:cu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black"/>
              </a:solidFill>
            </a:endParaRPr>
          </a:p>
        </p:txBody>
      </p:sp>
      <p:sp>
        <p:nvSpPr>
          <p:cNvPr id="29" name="Rectangle 152"/>
          <p:cNvSpPr>
            <a:spLocks noChangeArrowheads="1"/>
          </p:cNvSpPr>
          <p:nvPr/>
        </p:nvSpPr>
        <p:spPr bwMode="auto">
          <a:xfrm>
            <a:off x="10452705" y="630452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16:00  09.03..2023 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1860096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7"/>
          <a:stretch/>
        </p:blipFill>
        <p:spPr bwMode="auto">
          <a:xfrm>
            <a:off x="0" y="634765"/>
            <a:ext cx="12180480" cy="6224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1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70" y="973313"/>
            <a:ext cx="2878339" cy="15907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32" name="Прямая со стрелкой 731"/>
          <p:cNvCxnSpPr/>
          <p:nvPr/>
        </p:nvCxnSpPr>
        <p:spPr>
          <a:xfrm>
            <a:off x="2896409" y="2564067"/>
            <a:ext cx="2754360" cy="2659678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4896818" y="5431914"/>
            <a:ext cx="879019" cy="22391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smtClean="0">
                <a:cs typeface="Arial" pitchFamily="34" charset="0"/>
              </a:rPr>
              <a:t>М-7 «Волга»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8" name="Text Box 182"/>
          <p:cNvSpPr txBox="1">
            <a:spLocks noChangeArrowheads="1"/>
          </p:cNvSpPr>
          <p:nvPr/>
        </p:nvSpPr>
        <p:spPr bwMode="auto">
          <a:xfrm>
            <a:off x="6090240" y="4543388"/>
            <a:ext cx="1129096" cy="21548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Высокая Гора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Овал 48"/>
          <p:cNvSpPr>
            <a:spLocks noChangeArrowheads="1"/>
          </p:cNvSpPr>
          <p:nvPr/>
        </p:nvSpPr>
        <p:spPr bwMode="auto">
          <a:xfrm rot="5238055">
            <a:off x="6185306" y="4867435"/>
            <a:ext cx="143028" cy="16427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46" name="Text Box 2"/>
          <p:cNvSpPr txBox="1">
            <a:spLocks noChangeArrowheads="1"/>
          </p:cNvSpPr>
          <p:nvPr/>
        </p:nvSpPr>
        <p:spPr bwMode="auto">
          <a:xfrm>
            <a:off x="2" y="26"/>
            <a:ext cx="12190494" cy="634739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lt1"/>
                </a:solidFill>
              </a:defRPr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lt1"/>
                </a:solidFill>
              </a:defRPr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lt1"/>
                </a:solidFill>
              </a:defRPr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lt1"/>
                </a:solidFill>
              </a:defRPr>
            </a:lvl5pPr>
            <a:lvl6pPr marL="1948129" defTabSz="779252">
              <a:defRPr sz="1500">
                <a:solidFill>
                  <a:schemeClr val="lt1"/>
                </a:solidFill>
              </a:defRPr>
            </a:lvl6pPr>
            <a:lvl7pPr marL="2337755" defTabSz="779252">
              <a:defRPr sz="1500">
                <a:solidFill>
                  <a:schemeClr val="lt1"/>
                </a:solidFill>
              </a:defRPr>
            </a:lvl7pPr>
            <a:lvl8pPr marL="2727381" defTabSz="779252">
              <a:defRPr sz="1500">
                <a:solidFill>
                  <a:schemeClr val="lt1"/>
                </a:solidFill>
              </a:defRPr>
            </a:lvl8pPr>
            <a:lvl9pPr marL="3117007" defTabSz="779252">
              <a:defRPr sz="1500">
                <a:solidFill>
                  <a:schemeClr val="lt1"/>
                </a:solidFill>
              </a:defRPr>
            </a:lvl9pPr>
          </a:lstStyle>
          <a:p>
            <a:r>
              <a:rPr lang="ru-RU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dirty="0">
                <a:solidFill>
                  <a:prstClr val="white"/>
                </a:solidFill>
              </a:rPr>
              <a:t>СВЯЗАННЫХ С НЕБЛАГОПРИЯТНЫМИ МЕТЕОЯВЛЕНИЯМИ </a:t>
            </a:r>
          </a:p>
          <a:p>
            <a:r>
              <a:rPr lang="ru-RU" dirty="0">
                <a:solidFill>
                  <a:prstClr val="white"/>
                </a:solidFill>
              </a:rPr>
              <a:t>НА ФЕДЕРАЛЬНОЙ АВТОМОБИЛЬНОЙ «М-7» В </a:t>
            </a:r>
            <a:r>
              <a:rPr lang="ru-RU" dirty="0" smtClean="0">
                <a:solidFill>
                  <a:prstClr val="white"/>
                </a:solidFill>
              </a:rPr>
              <a:t>ВЫСОКОГОРСКОМ РАЙОНЕ </a:t>
            </a:r>
            <a:r>
              <a:rPr lang="ru-RU" altLang="ru-RU" dirty="0">
                <a:solidFill>
                  <a:prstClr val="white"/>
                </a:solidFill>
              </a:rPr>
              <a:t>НА </a:t>
            </a:r>
            <a:r>
              <a:rPr lang="ru-RU" altLang="ru-RU" dirty="0" smtClean="0">
                <a:solidFill>
                  <a:prstClr val="white"/>
                </a:solidFill>
              </a:rPr>
              <a:t>10.03.2023</a:t>
            </a:r>
            <a:r>
              <a:rPr lang="ru-RU" dirty="0" smtClean="0">
                <a:solidFill>
                  <a:prstClr val="white"/>
                </a:solidFill>
              </a:rPr>
              <a:t>)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85" name="Прямоугольник 84"/>
          <p:cNvSpPr/>
          <p:nvPr/>
        </p:nvSpPr>
        <p:spPr>
          <a:xfrm>
            <a:off x="6530" y="732531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8" name="Прямоугольник 87"/>
          <p:cNvSpPr/>
          <p:nvPr/>
        </p:nvSpPr>
        <p:spPr>
          <a:xfrm>
            <a:off x="6549" y="977271"/>
            <a:ext cx="2889861" cy="158679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15" name="Rectangle 93"/>
          <p:cNvSpPr>
            <a:spLocks noChangeArrowheads="1"/>
          </p:cNvSpPr>
          <p:nvPr/>
        </p:nvSpPr>
        <p:spPr bwMode="auto">
          <a:xfrm>
            <a:off x="9298392" y="4312731"/>
            <a:ext cx="2892020" cy="18602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altLang="ru-RU" sz="80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ext Box 97"/>
          <p:cNvSpPr txBox="1">
            <a:spLocks noChangeArrowheads="1"/>
          </p:cNvSpPr>
          <p:nvPr/>
        </p:nvSpPr>
        <p:spPr bwMode="auto">
          <a:xfrm>
            <a:off x="9792971" y="4367106"/>
            <a:ext cx="2118344" cy="250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17" name="Text Box 97"/>
          <p:cNvSpPr txBox="1">
            <a:spLocks noChangeArrowheads="1"/>
          </p:cNvSpPr>
          <p:nvPr/>
        </p:nvSpPr>
        <p:spPr bwMode="auto">
          <a:xfrm>
            <a:off x="9705893" y="4758872"/>
            <a:ext cx="2547730" cy="55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18" name="Полилиния 17"/>
          <p:cNvSpPr/>
          <p:nvPr/>
        </p:nvSpPr>
        <p:spPr>
          <a:xfrm>
            <a:off x="9341064" y="4896325"/>
            <a:ext cx="362880" cy="169829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19" name="Полилиния 18"/>
          <p:cNvSpPr/>
          <p:nvPr/>
        </p:nvSpPr>
        <p:spPr>
          <a:xfrm>
            <a:off x="9352047" y="5375868"/>
            <a:ext cx="324682" cy="146054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20" name="Text Box 97"/>
          <p:cNvSpPr txBox="1">
            <a:spLocks noChangeArrowheads="1"/>
          </p:cNvSpPr>
          <p:nvPr/>
        </p:nvSpPr>
        <p:spPr bwMode="auto">
          <a:xfrm>
            <a:off x="9717733" y="5335780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21" name="Овал 20"/>
          <p:cNvSpPr>
            <a:spLocks noChangeArrowheads="1"/>
          </p:cNvSpPr>
          <p:nvPr/>
        </p:nvSpPr>
        <p:spPr bwMode="auto">
          <a:xfrm rot="5238055">
            <a:off x="9426940" y="5702769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22" name="Text Box 97"/>
          <p:cNvSpPr txBox="1">
            <a:spLocks noChangeArrowheads="1"/>
          </p:cNvSpPr>
          <p:nvPr/>
        </p:nvSpPr>
        <p:spPr bwMode="auto">
          <a:xfrm>
            <a:off x="9735104" y="5655825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23" name="CustomShape 16"/>
          <p:cNvSpPr/>
          <p:nvPr/>
        </p:nvSpPr>
        <p:spPr>
          <a:xfrm>
            <a:off x="3885406" y="6408245"/>
            <a:ext cx="1450917" cy="38796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 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25" name="Rectangle 152"/>
          <p:cNvSpPr>
            <a:spLocks noChangeArrowheads="1"/>
          </p:cNvSpPr>
          <p:nvPr/>
        </p:nvSpPr>
        <p:spPr bwMode="auto">
          <a:xfrm>
            <a:off x="10452705" y="630452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16:00  09.03..2023 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2338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67"/>
          <a:stretch/>
        </p:blipFill>
        <p:spPr bwMode="auto">
          <a:xfrm>
            <a:off x="-22056" y="634766"/>
            <a:ext cx="12201742" cy="6232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9" y="1007518"/>
            <a:ext cx="2889861" cy="155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32" name="Прямая со стрелкой 731"/>
          <p:cNvCxnSpPr/>
          <p:nvPr/>
        </p:nvCxnSpPr>
        <p:spPr>
          <a:xfrm>
            <a:off x="2896403" y="2574357"/>
            <a:ext cx="1473072" cy="1940460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3731845" y="4598513"/>
            <a:ext cx="879019" cy="22391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smtClean="0">
                <a:cs typeface="Arial" pitchFamily="34" charset="0"/>
              </a:rPr>
              <a:t>М-7 «Волга»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8" name="Text Box 182"/>
          <p:cNvSpPr txBox="1">
            <a:spLocks noChangeArrowheads="1"/>
          </p:cNvSpPr>
          <p:nvPr/>
        </p:nvSpPr>
        <p:spPr bwMode="auto">
          <a:xfrm>
            <a:off x="5104606" y="3544587"/>
            <a:ext cx="903563" cy="21553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Пестрецы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Овал 48"/>
          <p:cNvSpPr>
            <a:spLocks noChangeArrowheads="1"/>
          </p:cNvSpPr>
          <p:nvPr/>
        </p:nvSpPr>
        <p:spPr bwMode="auto">
          <a:xfrm rot="5238055">
            <a:off x="5189150" y="3803959"/>
            <a:ext cx="143028" cy="16427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46" name="Text Box 2"/>
          <p:cNvSpPr txBox="1">
            <a:spLocks noChangeArrowheads="1"/>
          </p:cNvSpPr>
          <p:nvPr/>
        </p:nvSpPr>
        <p:spPr bwMode="auto">
          <a:xfrm>
            <a:off x="2" y="26"/>
            <a:ext cx="12190494" cy="634739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lt1"/>
                </a:solidFill>
              </a:defRPr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lt1"/>
                </a:solidFill>
              </a:defRPr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lt1"/>
                </a:solidFill>
              </a:defRPr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>
                <a:solidFill>
                  <a:schemeClr val="lt1"/>
                </a:solidFill>
              </a:defRPr>
            </a:lvl5pPr>
            <a:lvl6pPr marL="1948129" defTabSz="779252">
              <a:defRPr sz="1500">
                <a:solidFill>
                  <a:schemeClr val="lt1"/>
                </a:solidFill>
              </a:defRPr>
            </a:lvl6pPr>
            <a:lvl7pPr marL="2337755" defTabSz="779252">
              <a:defRPr sz="1500">
                <a:solidFill>
                  <a:schemeClr val="lt1"/>
                </a:solidFill>
              </a:defRPr>
            </a:lvl7pPr>
            <a:lvl8pPr marL="2727381" defTabSz="779252">
              <a:defRPr sz="1500">
                <a:solidFill>
                  <a:schemeClr val="lt1"/>
                </a:solidFill>
              </a:defRPr>
            </a:lvl8pPr>
            <a:lvl9pPr marL="3117007" defTabSz="779252">
              <a:defRPr sz="1500">
                <a:solidFill>
                  <a:schemeClr val="lt1"/>
                </a:solidFill>
              </a:defRPr>
            </a:lvl9pPr>
          </a:lstStyle>
          <a:p>
            <a:r>
              <a:rPr lang="ru-RU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dirty="0">
                <a:solidFill>
                  <a:prstClr val="white"/>
                </a:solidFill>
              </a:rPr>
              <a:t>СВЯЗАННЫХ С НЕБЛАГОПРИЯТНЫМИ МЕТЕОЯВЛЕНИЯМИ </a:t>
            </a:r>
          </a:p>
          <a:p>
            <a:r>
              <a:rPr lang="ru-RU" dirty="0">
                <a:solidFill>
                  <a:prstClr val="white"/>
                </a:solidFill>
              </a:rPr>
              <a:t>НА ФЕДЕРАЛЬНОЙ АВТОМОБИЛЬНОЙ «М-7» В </a:t>
            </a:r>
            <a:r>
              <a:rPr lang="ru-RU" dirty="0" smtClean="0">
                <a:solidFill>
                  <a:prstClr val="white"/>
                </a:solidFill>
              </a:rPr>
              <a:t>ПЕСТРЕЧИНСКОМ РАЙОНЕ </a:t>
            </a:r>
            <a:r>
              <a:rPr lang="ru-RU" altLang="ru-RU" dirty="0">
                <a:solidFill>
                  <a:prstClr val="white"/>
                </a:solidFill>
              </a:rPr>
              <a:t>НА </a:t>
            </a:r>
            <a:r>
              <a:rPr lang="ru-RU" altLang="ru-RU" dirty="0" smtClean="0">
                <a:solidFill>
                  <a:prstClr val="white"/>
                </a:solidFill>
              </a:rPr>
              <a:t>10.03.2023</a:t>
            </a:r>
            <a:r>
              <a:rPr lang="ru-RU" dirty="0" smtClean="0">
                <a:solidFill>
                  <a:prstClr val="white"/>
                </a:solidFill>
              </a:rPr>
              <a:t>)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85" name="Прямоугольник 84"/>
          <p:cNvSpPr/>
          <p:nvPr/>
        </p:nvSpPr>
        <p:spPr>
          <a:xfrm>
            <a:off x="6530" y="732531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8" name="Прямоугольник 87"/>
          <p:cNvSpPr/>
          <p:nvPr/>
        </p:nvSpPr>
        <p:spPr>
          <a:xfrm>
            <a:off x="6549" y="977271"/>
            <a:ext cx="2889861" cy="158679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14" name="Rectangle 93"/>
          <p:cNvSpPr>
            <a:spLocks noChangeArrowheads="1"/>
          </p:cNvSpPr>
          <p:nvPr/>
        </p:nvSpPr>
        <p:spPr bwMode="auto">
          <a:xfrm>
            <a:off x="9298392" y="4236543"/>
            <a:ext cx="2892020" cy="18602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altLang="ru-RU" sz="80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ext Box 97"/>
          <p:cNvSpPr txBox="1">
            <a:spLocks noChangeArrowheads="1"/>
          </p:cNvSpPr>
          <p:nvPr/>
        </p:nvSpPr>
        <p:spPr bwMode="auto">
          <a:xfrm>
            <a:off x="9792971" y="4290906"/>
            <a:ext cx="2118344" cy="250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16" name="Text Box 97"/>
          <p:cNvSpPr txBox="1">
            <a:spLocks noChangeArrowheads="1"/>
          </p:cNvSpPr>
          <p:nvPr/>
        </p:nvSpPr>
        <p:spPr bwMode="auto">
          <a:xfrm>
            <a:off x="9705893" y="4682660"/>
            <a:ext cx="2547730" cy="55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17" name="Полилиния 16"/>
          <p:cNvSpPr/>
          <p:nvPr/>
        </p:nvSpPr>
        <p:spPr>
          <a:xfrm>
            <a:off x="9341064" y="4820113"/>
            <a:ext cx="362880" cy="169829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18" name="Полилиния 17"/>
          <p:cNvSpPr/>
          <p:nvPr/>
        </p:nvSpPr>
        <p:spPr>
          <a:xfrm>
            <a:off x="9352047" y="5299668"/>
            <a:ext cx="324682" cy="146054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19" name="Text Box 97"/>
          <p:cNvSpPr txBox="1">
            <a:spLocks noChangeArrowheads="1"/>
          </p:cNvSpPr>
          <p:nvPr/>
        </p:nvSpPr>
        <p:spPr bwMode="auto">
          <a:xfrm>
            <a:off x="9717733" y="5259580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20" name="Овал 19"/>
          <p:cNvSpPr>
            <a:spLocks noChangeArrowheads="1"/>
          </p:cNvSpPr>
          <p:nvPr/>
        </p:nvSpPr>
        <p:spPr bwMode="auto">
          <a:xfrm rot="5238055">
            <a:off x="9426940" y="5626557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21" name="Text Box 97"/>
          <p:cNvSpPr txBox="1">
            <a:spLocks noChangeArrowheads="1"/>
          </p:cNvSpPr>
          <p:nvPr/>
        </p:nvSpPr>
        <p:spPr bwMode="auto">
          <a:xfrm>
            <a:off x="9735104" y="5579625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22" name="CustomShape 16"/>
          <p:cNvSpPr/>
          <p:nvPr/>
        </p:nvSpPr>
        <p:spPr>
          <a:xfrm>
            <a:off x="3885406" y="6471633"/>
            <a:ext cx="1450917" cy="38796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 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24" name="Rectangle 152"/>
          <p:cNvSpPr>
            <a:spLocks noChangeArrowheads="1"/>
          </p:cNvSpPr>
          <p:nvPr/>
        </p:nvSpPr>
        <p:spPr bwMode="auto">
          <a:xfrm>
            <a:off x="10452705" y="630452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16:00  09.03..2023 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8107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51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 МАТЕРИАЛЫ </a:t>
            </a:r>
          </a:p>
          <a:p>
            <a:r>
              <a:rPr lang="ru-RU" altLang="ru-RU" dirty="0"/>
              <a:t>(ПОКАЗАТЕЛИ ОПАСНОСТЕЙ ОТНОСИТЕЛЬНО СТАТИСТИЧЕСКИХ ДАННЫХ </a:t>
            </a:r>
          </a:p>
          <a:p>
            <a:r>
              <a:rPr lang="ru-RU" altLang="ru-RU" dirty="0"/>
              <a:t>ПРОИСШЕСТВИЙ, СВЯЗАННЫХ С ТЕХНОГЕННЫМИ ПОЖАРАМИ ЗА </a:t>
            </a:r>
            <a:r>
              <a:rPr lang="ru-RU" altLang="ru-RU" dirty="0" smtClean="0"/>
              <a:t>2023 </a:t>
            </a:r>
            <a:r>
              <a:rPr lang="ru-RU" altLang="ru-RU" dirty="0"/>
              <a:t>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8064" y="789145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278" y="1768621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278" y="120667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85" tIns="37102" rIns="74185" bIns="37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399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28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236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76" y="146700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8064" y="5772307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915" y="6004095"/>
            <a:ext cx="1916112" cy="752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147" tIns="37080" rIns="74147" bIns="37080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2023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59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889968" y="1964438"/>
              <a:ext cx="54508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96755" y="4413695"/>
              <a:ext cx="98712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669962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479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828279" y="2329538"/>
              <a:ext cx="9945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97772" y="3153931"/>
              <a:ext cx="10989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606" y="897009"/>
            <a:ext cx="7434263" cy="372388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112" tIns="52061" rIns="104112" bIns="52061">
            <a:spAutoFit/>
          </a:bodyPr>
          <a:lstStyle/>
          <a:p>
            <a:pPr algn="ctr" defTabSz="1025354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2023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23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человека</a:t>
            </a: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8064" y="2446408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3142" y="2784645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679" tIns="34679" rIns="34679" bIns="3467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735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545" y="3246908"/>
            <a:ext cx="11303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252" name="Овал 251"/>
          <p:cNvSpPr>
            <a:spLocks noChangeAspect="1"/>
          </p:cNvSpPr>
          <p:nvPr/>
        </p:nvSpPr>
        <p:spPr>
          <a:xfrm flipH="1">
            <a:off x="7780675" y="4629775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 flipH="1">
            <a:off x="4577873" y="2439260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 flipH="1">
            <a:off x="3508475" y="2077840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4792685" y="4917483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Прямоугольник 121"/>
          <p:cNvSpPr/>
          <p:nvPr/>
        </p:nvSpPr>
        <p:spPr bwMode="auto">
          <a:xfrm>
            <a:off x="4887060" y="4707517"/>
            <a:ext cx="87312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3" name="Прямоугольник 122"/>
          <p:cNvSpPr/>
          <p:nvPr/>
        </p:nvSpPr>
        <p:spPr bwMode="auto">
          <a:xfrm>
            <a:off x="5837580" y="3430446"/>
            <a:ext cx="87312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5989681" y="3631903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5454831" y="400382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6711474" y="541105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7" name="Прямоугольник 126"/>
          <p:cNvSpPr/>
          <p:nvPr/>
        </p:nvSpPr>
        <p:spPr bwMode="auto">
          <a:xfrm>
            <a:off x="6640057" y="2266585"/>
            <a:ext cx="116443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6628606" y="2407663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3080293" y="358916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321" name="Прямоугольник 320"/>
          <p:cNvSpPr/>
          <p:nvPr/>
        </p:nvSpPr>
        <p:spPr bwMode="auto">
          <a:xfrm>
            <a:off x="3373460" y="2725600"/>
            <a:ext cx="8524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2" name="Овал 321"/>
          <p:cNvSpPr>
            <a:spLocks noChangeAspect="1"/>
          </p:cNvSpPr>
          <p:nvPr/>
        </p:nvSpPr>
        <p:spPr>
          <a:xfrm flipH="1">
            <a:off x="3501133" y="2987855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759467" y="4931673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4710476" y="3910986"/>
            <a:ext cx="318933" cy="28660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  <p:extLst>
      <p:ext uri="{BB962C8B-B14F-4D97-AF65-F5344CB8AC3E}">
        <p14:creationId xmlns:p14="http://schemas.microsoft.com/office/powerpoint/2010/main" val="1446224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51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</a:t>
            </a:r>
            <a:r>
              <a:rPr lang="ru-RU" altLang="ru-RU" dirty="0" smtClean="0"/>
              <a:t>2016-2023 </a:t>
            </a:r>
            <a:r>
              <a:rPr lang="ru-RU" altLang="ru-RU" dirty="0"/>
              <a:t>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845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147" tIns="37080" rIns="74147" bIns="3708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228" y="1144659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479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8064" y="789145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278" y="1768621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278" y="120667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85" tIns="37102" rIns="74185" bIns="37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399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28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236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76" y="146700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6015" y="2895775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76" tIns="44107" rIns="88176" bIns="4410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205" y="5290820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4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8064" y="5772307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915" y="6062766"/>
            <a:ext cx="1916112" cy="6501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19" tIns="37216" rIns="74419" bIns="37216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2016-2023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688" y="2393953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 ОТРАВЛЕНИЕМ УГАРНЫМ ГАЗОМ ЗА </a:t>
            </a:r>
            <a:r>
              <a:rPr lang="ru-RU" altLang="ru-RU" dirty="0" smtClean="0"/>
              <a:t>2023 </a:t>
            </a:r>
            <a:r>
              <a:rPr lang="ru-RU" altLang="ru-RU" dirty="0"/>
              <a:t>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122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255" y="1768599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255" y="1206649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85" tIns="37102" rIns="74185" bIns="37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376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28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21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76" y="1466977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28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947" y="6045247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147" tIns="37080" rIns="74147" bIns="37080">
            <a:spAutoFit/>
          </a:bodyPr>
          <a:lstStyle/>
          <a:p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</a:t>
            </a:r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2023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433" y="6222873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299"/>
            <a:ext cx="2214562" cy="3228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76" tIns="44107" rIns="88176" bIns="4410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35001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9900"/>
            </a:solidFill>
            <a:ln>
              <a:solidFill>
                <a:srgbClr val="FF9900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68373" y="1507371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65695"/>
              <a:ext cx="963612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697829"/>
              <a:ext cx="5175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44526"/>
              <a:ext cx="7397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36475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44514"/>
              <a:ext cx="1008062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26607" y="3648745"/>
              <a:ext cx="88562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8554"/>
              <a:ext cx="5207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49611"/>
              <a:ext cx="73818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25969"/>
              <a:ext cx="12080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403102"/>
              <a:ext cx="635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4847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2023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  </a:t>
              </a:r>
            </a:p>
            <a:p>
              <a:pPr algn="ctr" defTabSz="1034847"/>
              <a:r>
                <a:rPr lang="ru-RU" altLang="ru-RU" sz="1700" b="1" dirty="0">
                  <a:solidFill>
                    <a:srgbClr val="FF0000"/>
                  </a:solidFill>
                </a:rPr>
                <a:t>21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случай 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72594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8084311" y="3828913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 bwMode="auto">
          <a:xfrm>
            <a:off x="7787395" y="461936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23527" y="475958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Прямоугольник 117"/>
          <p:cNvSpPr/>
          <p:nvPr/>
        </p:nvSpPr>
        <p:spPr bwMode="auto">
          <a:xfrm>
            <a:off x="6323880" y="4529164"/>
            <a:ext cx="100012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7598631" y="543905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6592654" y="546405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 bwMode="auto">
          <a:xfrm>
            <a:off x="6466409" y="392104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2631267" y="461936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6976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465" y="811215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Полилиния 51"/>
          <p:cNvSpPr/>
          <p:nvPr/>
        </p:nvSpPr>
        <p:spPr>
          <a:xfrm>
            <a:off x="4883150" y="2398713"/>
            <a:ext cx="1212850" cy="133191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879" tIns="38438" rIns="76879" bIns="38438" anchor="ctr"/>
          <a:lstStyle/>
          <a:p>
            <a:pPr algn="ctr" defTabSz="911819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8" name="Полилиния 57"/>
          <p:cNvSpPr/>
          <p:nvPr/>
        </p:nvSpPr>
        <p:spPr>
          <a:xfrm>
            <a:off x="2147954" y="3027521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416" tIns="45196" rIns="90416" bIns="4519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1811" indent="-28532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266" indent="-22826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7751" indent="-22826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4235" indent="-22826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0757" indent="-22826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7258" indent="-22826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3762" indent="-22826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0286" indent="-22826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16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767" tIns="37894" rIns="75767" bIns="37894"/>
          <a:lstStyle/>
          <a:p>
            <a:pPr defTabSz="898748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309" y="2776707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55" tIns="37932" rIns="75855" bIns="37932" anchor="ctr"/>
          <a:lstStyle/>
          <a:p>
            <a:pPr algn="ctr" defTabSz="911819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870094" y="5436803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55" tIns="37932" rIns="75855" bIns="37932" anchor="ctr"/>
          <a:lstStyle/>
          <a:p>
            <a:pPr algn="ctr" defTabSz="911819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671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1819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148" y="2817829"/>
            <a:ext cx="2151063" cy="8105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48" tIns="35448" rIns="35448" bIns="35448">
            <a:spAutoFit/>
          </a:bodyPr>
          <a:lstStyle/>
          <a:p>
            <a:pPr algn="ctr" defTabSz="898748"/>
            <a:r>
              <a:rPr lang="ru-RU" altLang="ru-RU" sz="1200" dirty="0">
                <a:solidFill>
                  <a:srgbClr val="000000"/>
                </a:solidFill>
              </a:rPr>
              <a:t>ФУНКЦИОНИРУЮТ </a:t>
            </a:r>
          </a:p>
          <a:p>
            <a:pPr algn="ctr" defTabSz="898748"/>
            <a:r>
              <a:rPr lang="ru-RU" altLang="ru-RU" sz="1200" dirty="0">
                <a:solidFill>
                  <a:srgbClr val="000000"/>
                </a:solidFill>
              </a:rPr>
              <a:t>ЧЕТЫРЕ ЛЕДОВЫЕ ПЕРЕПРАВЫ</a:t>
            </a:r>
          </a:p>
          <a:p>
            <a:pPr algn="ctr" defTabSz="898748"/>
            <a:r>
              <a:rPr lang="ru-RU" altLang="ru-RU" sz="1200" dirty="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605" y="5078425"/>
            <a:ext cx="2320925" cy="1628774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1819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2"/>
              <a:ext cx="1573237" cy="169112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6723">
                <a:defRPr/>
              </a:pPr>
              <a:r>
                <a:rPr lang="ru-RU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48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1819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609" y="5491170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395" tIns="45176" rIns="90395" bIns="45176" anchor="ctr"/>
          <a:lstStyle/>
          <a:p>
            <a:pPr defTabSz="898748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7"/>
            <a:ext cx="328612" cy="238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9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879" tIns="38438" rIns="76879" bIns="38438" anchor="ctr"/>
          <a:lstStyle/>
          <a:p>
            <a:pPr algn="ctr" defTabSz="911819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271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1819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76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1819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455613" y="4016535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7600" tIns="53824" rIns="107600" bIns="5382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455616" y="3040174"/>
            <a:ext cx="1846262" cy="976311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7600" tIns="53824" rIns="107600" bIns="5382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438150" y="925561"/>
            <a:ext cx="2154238" cy="1241425"/>
          </a:xfrm>
          <a:prstGeom prst="wedgeRectCallout">
            <a:avLst>
              <a:gd name="adj1" fmla="val 40288"/>
              <a:gd name="adj2" fmla="val 10364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–п.г.т. Н.Вязовые, грузоподъемность  3</a:t>
            </a:r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,5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т, режим работы круглосуточный.</a:t>
            </a:r>
            <a:endParaRPr lang="ru-RU" altLang="ru-RU" baseline="-25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544521" y="4062520"/>
            <a:ext cx="2003425" cy="1438276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18" name="Line 251"/>
          <p:cNvSpPr>
            <a:spLocks noChangeShapeType="1"/>
          </p:cNvSpPr>
          <p:nvPr/>
        </p:nvSpPr>
        <p:spPr bwMode="auto">
          <a:xfrm flipH="1">
            <a:off x="5006975" y="4033849"/>
            <a:ext cx="0" cy="1501776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6549" tIns="63274" rIns="126549" bIns="63274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5941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5056189" y="4078336"/>
            <a:ext cx="2005012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239" y="17685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11" tIns="37912" rIns="75811" bIns="379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11" tIns="37912" rIns="75811" bIns="379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239" y="120662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27" tIns="37926" rIns="75827" bIns="379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36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70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192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11" tIns="37912" rIns="75811" bIns="379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65" y="146696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4675189" y="3302899"/>
            <a:ext cx="908050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1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pic>
        <p:nvPicPr>
          <p:cNvPr id="5943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6340" y="3346462"/>
            <a:ext cx="303213" cy="301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2686149" y="925634"/>
            <a:ext cx="2389188" cy="1437470"/>
          </a:xfrm>
          <a:prstGeom prst="wedgeRectCallout">
            <a:avLst>
              <a:gd name="adj1" fmla="val -42864"/>
              <a:gd name="adj2" fmla="val 100157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024" tIns="72462" rIns="145024" bIns="72462"/>
          <a:lstStyle/>
          <a:p>
            <a:pPr algn="ctr" defTabSz="1044567"/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138" y="2471538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214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53" y="2840141"/>
            <a:ext cx="342899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4" y="2851253"/>
            <a:ext cx="11112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6601" tIns="63300" rIns="126601" bIns="63300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394" y="2809978"/>
            <a:ext cx="341313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677"/>
            <a:ext cx="10953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6601" tIns="63300" rIns="126601" bIns="63300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4799013" y="4043478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6601" tIns="63300" rIns="126601" bIns="6330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2837" y="4065635"/>
            <a:ext cx="1978025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173" y="3071916"/>
            <a:ext cx="1912938" cy="1006476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7600" tIns="53824" rIns="107600" bIns="5382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" name="Прямоугольник 30"/>
          <p:cNvSpPr/>
          <p:nvPr/>
        </p:nvSpPr>
        <p:spPr>
          <a:xfrm>
            <a:off x="5516672" y="3768836"/>
            <a:ext cx="1612899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1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434" y="2649658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458" tIns="45216" rIns="90458" bIns="45216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594" y="3279084"/>
            <a:ext cx="1858963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61" y="3140087"/>
            <a:ext cx="98425" cy="301624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6617" tIns="63308" rIns="126617" bIns="63308" anchor="ctr"/>
          <a:lstStyle/>
          <a:p>
            <a:endParaRPr lang="ru-RU" altLang="ru-RU" sz="1300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9" y="3137054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46" name="AutoShape 84"/>
          <p:cNvSpPr>
            <a:spLocks noChangeArrowheads="1"/>
          </p:cNvSpPr>
          <p:nvPr/>
        </p:nvSpPr>
        <p:spPr bwMode="auto">
          <a:xfrm>
            <a:off x="5180012" y="925519"/>
            <a:ext cx="2209800" cy="1437477"/>
          </a:xfrm>
          <a:prstGeom prst="wedgeRectCallout">
            <a:avLst>
              <a:gd name="adj1" fmla="val -9931"/>
              <a:gd name="adj2" fmla="val 11838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4962" tIns="72426" rIns="144962" bIns="72426"/>
          <a:lstStyle/>
          <a:p>
            <a:pPr algn="ctr" defTabSz="898748"/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Мамадышском районе по двум полосам, протяженность - 1150 м, в направлении село Соколка - село Новый Закамский, грузоподъемность  3,5 т, режим работы круглосуточный.</a:t>
            </a:r>
          </a:p>
          <a:p>
            <a:pPr algn="ctr" defTabSz="898748"/>
            <a:endParaRPr lang="ru-RU" alt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47" name="Rectangle 112"/>
          <p:cNvSpPr>
            <a:spLocks noChangeArrowheads="1"/>
          </p:cNvSpPr>
          <p:nvPr/>
        </p:nvSpPr>
        <p:spPr bwMode="auto">
          <a:xfrm>
            <a:off x="6072344" y="3352955"/>
            <a:ext cx="96837" cy="303213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6549" tIns="63274" rIns="126549" bIns="63274" anchor="ctr"/>
          <a:lstStyle/>
          <a:p>
            <a:pPr defTabSz="898748"/>
            <a:endParaRPr lang="ru-RU" altLang="ru-RU" sz="1300">
              <a:solidFill>
                <a:srgbClr val="0070C0"/>
              </a:solidFill>
            </a:endParaRPr>
          </a:p>
        </p:txBody>
      </p:sp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7316894" y="4073526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H="1" flipV="1">
            <a:off x="6823233" y="3403602"/>
            <a:ext cx="454025" cy="67468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6640" tIns="63320" rIns="126640" bIns="6332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7277101" y="4078330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6640" tIns="63320" rIns="126640" bIns="6332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7466178" y="925561"/>
            <a:ext cx="2144711" cy="1241425"/>
          </a:xfrm>
          <a:prstGeom prst="wedgeRectCallout">
            <a:avLst>
              <a:gd name="adj1" fmla="val -80734"/>
              <a:gd name="adj2" fmla="val 131218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4962" tIns="72426" rIns="144962" bIns="72426"/>
          <a:lstStyle/>
          <a:p>
            <a:pPr algn="ctr" defTabSz="898748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53" name="Line 250"/>
          <p:cNvSpPr>
            <a:spLocks noChangeShapeType="1"/>
          </p:cNvSpPr>
          <p:nvPr/>
        </p:nvSpPr>
        <p:spPr bwMode="auto">
          <a:xfrm flipV="1">
            <a:off x="5007077" y="3624263"/>
            <a:ext cx="1052514" cy="4540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6549" tIns="63274" rIns="126549" bIns="6327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6104041" y="2751246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</p:spTree>
    <p:extLst>
      <p:ext uri="{BB962C8B-B14F-4D97-AF65-F5344CB8AC3E}">
        <p14:creationId xmlns:p14="http://schemas.microsoft.com/office/powerpoint/2010/main" val="262735792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6" b="-216"/>
          <a:stretch/>
        </p:blipFill>
        <p:spPr bwMode="auto">
          <a:xfrm>
            <a:off x="360465" y="926376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" name="Полилиния 57"/>
          <p:cNvSpPr/>
          <p:nvPr/>
        </p:nvSpPr>
        <p:spPr>
          <a:xfrm>
            <a:off x="2147941" y="3027509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562" tIns="45272" rIns="90562" bIns="452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87" tIns="37954" rIns="75887" bIns="37954"/>
          <a:lstStyle/>
          <a:p>
            <a:pPr defTabSz="899114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297" y="2776700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75" tIns="37992" rIns="75975" bIns="37992" anchor="ctr"/>
          <a:lstStyle/>
          <a:p>
            <a:pPr algn="ctr" defTabSz="91219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870094" y="5436795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75" tIns="37992" rIns="75975" bIns="37992" anchor="ctr"/>
          <a:lstStyle/>
          <a:p>
            <a:pPr algn="ctr" defTabSz="912191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24"/>
            <a:ext cx="2246312" cy="2987134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19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52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12503" y="2597491"/>
            <a:ext cx="2151063" cy="261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506" tIns="35506" rIns="35506" bIns="35506">
            <a:spAutoFit/>
          </a:bodyPr>
          <a:lstStyle/>
          <a:p>
            <a:pPr algn="ctr" defTabSz="899114"/>
            <a:r>
              <a:rPr lang="ru-RU" dirty="0" smtClean="0">
                <a:solidFill>
                  <a:srgbClr val="000000"/>
                </a:solidFill>
              </a:rPr>
              <a:t>В СВЯЗИ С ВЫСОКИМИ СБРОСНЫМИ РАСХОДАМИ ВОДЫ ЧЕРЕЗ КУЙБЫШЕВСКИЙ, ЧЕБОКСАРСКИЙ И НИЖНЕКАМСКЙ ГИДРОУЗЛЫ </a:t>
            </a:r>
            <a:r>
              <a:rPr lang="ru-RU" altLang="ru-RU" dirty="0" smtClean="0">
                <a:solidFill>
                  <a:srgbClr val="000000"/>
                </a:solidFill>
              </a:rPr>
              <a:t>СОХРАНЯЕТСЯ ВЕРОЯТНОСТЬ ВОЗНИКНОВЕНИЯ ЧРЕЗВЫЧАЙНЫХ СИТУАЦИЙ (ПРОИСШЕСТВИЙ) В МЕСТАХ МАССОВОГО ВЫХОДА ЛЮДЕЙ НА ЛЕД И ЛЕДОВЫХ ПЕРЕПРАВАХ, СВЯЗАННЫХ С ПРОВАЛАМИ ЛЮДЕЙ И ТЕХНИКИ ПОД ЛЕД  </a:t>
            </a:r>
            <a:endParaRPr lang="ru-RU" altLang="ru-RU" dirty="0">
              <a:solidFill>
                <a:srgbClr val="000000"/>
              </a:solidFill>
            </a:endParaRPr>
          </a:p>
        </p:txBody>
      </p:sp>
      <p:grpSp>
        <p:nvGrpSpPr>
          <p:cNvPr id="59456" name="Группа 101"/>
          <p:cNvGrpSpPr>
            <a:grpSpLocks/>
          </p:cNvGrpSpPr>
          <p:nvPr/>
        </p:nvGrpSpPr>
        <p:grpSpPr bwMode="auto">
          <a:xfrm>
            <a:off x="9831630" y="5626150"/>
            <a:ext cx="2287354" cy="1032183"/>
            <a:chOff x="430224" y="7194802"/>
            <a:chExt cx="5245411" cy="1309692"/>
          </a:xfrm>
        </p:grpSpPr>
        <p:sp>
          <p:nvSpPr>
            <p:cNvPr id="14" name="Прямоугольник 13"/>
            <p:cNvSpPr/>
            <p:nvPr/>
          </p:nvSpPr>
          <p:spPr>
            <a:xfrm>
              <a:off x="535263" y="7194802"/>
              <a:ext cx="5140372" cy="130969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19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9" name="Text Box 144"/>
            <p:cNvSpPr txBox="1">
              <a:spLocks noChangeArrowheads="1"/>
            </p:cNvSpPr>
            <p:nvPr/>
          </p:nvSpPr>
          <p:spPr bwMode="auto">
            <a:xfrm>
              <a:off x="430224" y="7319840"/>
              <a:ext cx="5186019" cy="27876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" name="Прямоугольник 12"/>
          <p:cNvSpPr/>
          <p:nvPr/>
        </p:nvSpPr>
        <p:spPr bwMode="auto">
          <a:xfrm>
            <a:off x="10560750" y="6011832"/>
            <a:ext cx="1571625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03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Ледовая переправа</a:t>
            </a:r>
          </a:p>
        </p:txBody>
      </p: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41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19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422802" y="5977602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540" tIns="45252" rIns="90540" bIns="45252" anchor="ctr"/>
          <a:lstStyle/>
          <a:p>
            <a:pPr defTabSz="899114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6986" y="5981560"/>
            <a:ext cx="328612" cy="238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1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999" tIns="38500" rIns="76999" bIns="38500" anchor="ctr"/>
          <a:lstStyle/>
          <a:p>
            <a:pPr algn="ctr" defTabSz="91219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263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19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68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19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(РИСКИ НА ЛЕДОВЫХ ПЕРЕПРАВАХ)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227" y="17685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31" tIns="37972" rIns="75931" bIns="379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5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31" tIns="37972" rIns="75931" bIns="379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227" y="120661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47" tIns="37986" rIns="75947" bIns="3798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36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02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184" y="149544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31" tIns="37972" rIns="75931" bIns="379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53" y="146696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9" name="Прямоугольник 58"/>
          <p:cNvSpPr/>
          <p:nvPr/>
        </p:nvSpPr>
        <p:spPr>
          <a:xfrm>
            <a:off x="2867130" y="2471537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206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46" y="2840129"/>
            <a:ext cx="342899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0" y="2851241"/>
            <a:ext cx="11112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6803" tIns="63402" rIns="126803" bIns="63402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386" y="2809966"/>
            <a:ext cx="341313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665"/>
            <a:ext cx="10953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6803" tIns="63402" rIns="126803" bIns="63402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434" y="2649650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603" tIns="45292" rIns="90603" bIns="45292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25590" y="3431875"/>
            <a:ext cx="1858963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7" y="3140098"/>
            <a:ext cx="98425" cy="301624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6819" tIns="63410" rIns="126819" bIns="63410" anchor="ctr"/>
          <a:lstStyle/>
          <a:p>
            <a:endParaRPr lang="ru-RU" altLang="ru-RU" sz="1300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2" y="3137046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Прямоугольник 64"/>
          <p:cNvSpPr/>
          <p:nvPr/>
        </p:nvSpPr>
        <p:spPr>
          <a:xfrm>
            <a:off x="6104041" y="2766629"/>
            <a:ext cx="1173162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  <p:grpSp>
        <p:nvGrpSpPr>
          <p:cNvPr id="68" name="Группа 501"/>
          <p:cNvGrpSpPr>
            <a:grpSpLocks/>
          </p:cNvGrpSpPr>
          <p:nvPr/>
        </p:nvGrpSpPr>
        <p:grpSpPr bwMode="auto">
          <a:xfrm>
            <a:off x="6880231" y="2957625"/>
            <a:ext cx="333375" cy="333276"/>
            <a:chOff x="9889066" y="3692259"/>
            <a:chExt cx="640821" cy="640821"/>
          </a:xfrm>
        </p:grpSpPr>
        <p:sp>
          <p:nvSpPr>
            <p:cNvPr id="69" name="Овал 68"/>
            <p:cNvSpPr/>
            <p:nvPr/>
          </p:nvSpPr>
          <p:spPr>
            <a:xfrm>
              <a:off x="9889066" y="3692259"/>
              <a:ext cx="640821" cy="640821"/>
            </a:xfrm>
            <a:prstGeom prst="ellipse">
              <a:avLst/>
            </a:prstGeom>
            <a:solidFill>
              <a:sysClr val="window" lastClr="FFFFFF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1221085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prstClr val="white"/>
                </a:solidFill>
                <a:cs typeface="Times New Roman" panose="02020603050405020304" pitchFamily="18" charset="0"/>
              </a:endParaRPr>
            </a:p>
          </p:txBody>
        </p:sp>
        <p:cxnSp>
          <p:nvCxnSpPr>
            <p:cNvPr id="70" name="Прямая со стрелкой 69"/>
            <p:cNvCxnSpPr>
              <a:endCxn id="69" idx="4"/>
            </p:cNvCxnSpPr>
            <p:nvPr/>
          </p:nvCxnSpPr>
          <p:spPr>
            <a:xfrm flipH="1">
              <a:off x="10212528" y="3950150"/>
              <a:ext cx="115958" cy="382930"/>
            </a:xfrm>
            <a:prstGeom prst="straightConnector1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tailEnd type="stealth"/>
            </a:ln>
            <a:effectLst/>
          </p:spPr>
        </p:cxnSp>
        <p:cxnSp>
          <p:nvCxnSpPr>
            <p:cNvPr id="71" name="Прямая соединительная линия 70"/>
            <p:cNvCxnSpPr>
              <a:stCxn id="69" idx="0"/>
            </p:cNvCxnSpPr>
            <p:nvPr/>
          </p:nvCxnSpPr>
          <p:spPr>
            <a:xfrm flipH="1">
              <a:off x="10117930" y="3692259"/>
              <a:ext cx="94598" cy="37120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72" name="Прямая соединительная линия 71"/>
            <p:cNvCxnSpPr/>
            <p:nvPr/>
          </p:nvCxnSpPr>
          <p:spPr>
            <a:xfrm flipH="1">
              <a:off x="10117930" y="3950150"/>
              <a:ext cx="210556" cy="113315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</p:grpSp>
      <p:sp>
        <p:nvSpPr>
          <p:cNvPr id="85" name="Прямоугольник 84"/>
          <p:cNvSpPr/>
          <p:nvPr/>
        </p:nvSpPr>
        <p:spPr>
          <a:xfrm>
            <a:off x="7330630" y="2978151"/>
            <a:ext cx="1453953" cy="352102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rgbClr val="0033CC"/>
            </a:solidFill>
            <a:prstDash val="solid"/>
          </a:ln>
          <a:effectLst/>
        </p:spPr>
        <p:txBody>
          <a:bodyPr lIns="121258" tIns="60628" rIns="121258" bIns="6062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b="1" kern="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cs typeface="Tahoma" pitchFamily="34" charset="0"/>
              </a:rPr>
              <a:t>Нижнекамский гидроузел</a:t>
            </a:r>
          </a:p>
        </p:txBody>
      </p:sp>
      <p:sp>
        <p:nvSpPr>
          <p:cNvPr id="87" name="Прямоугольник 86"/>
          <p:cNvSpPr/>
          <p:nvPr/>
        </p:nvSpPr>
        <p:spPr>
          <a:xfrm>
            <a:off x="7330496" y="2428567"/>
            <a:ext cx="1431710" cy="52932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044" tIns="45504" rIns="91044" bIns="45504" rtlCol="0" anchor="ctr"/>
          <a:lstStyle/>
          <a:p>
            <a:pPr algn="ctr" defTabSz="9137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900" ker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3" name="Прямоугольник 92"/>
          <p:cNvSpPr/>
          <p:nvPr/>
        </p:nvSpPr>
        <p:spPr>
          <a:xfrm>
            <a:off x="8660304" y="2894179"/>
            <a:ext cx="527147" cy="13868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91044" tIns="45504" rIns="91044" bIns="45504" rtlCol="0" anchor="ctr"/>
          <a:lstStyle/>
          <a:p>
            <a:pPr algn="ctr" defTabSz="9137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700" kern="0" dirty="0">
                <a:solidFill>
                  <a:prstClr val="black"/>
                </a:solidFill>
                <a:latin typeface="Calibri"/>
              </a:rPr>
              <a:t>- </a:t>
            </a:r>
            <a:r>
              <a:rPr lang="ru-RU" sz="700" b="1" kern="0" dirty="0">
                <a:solidFill>
                  <a:srgbClr val="FFC000"/>
                </a:solidFill>
                <a:latin typeface="Calibri"/>
              </a:rPr>
              <a:t>525 см</a:t>
            </a:r>
          </a:p>
        </p:txBody>
      </p:sp>
      <p:grpSp>
        <p:nvGrpSpPr>
          <p:cNvPr id="74" name="Группа 501"/>
          <p:cNvGrpSpPr>
            <a:grpSpLocks/>
          </p:cNvGrpSpPr>
          <p:nvPr/>
        </p:nvGrpSpPr>
        <p:grpSpPr bwMode="auto">
          <a:xfrm>
            <a:off x="1049554" y="2171799"/>
            <a:ext cx="333375" cy="333276"/>
            <a:chOff x="9889066" y="3692259"/>
            <a:chExt cx="640821" cy="640821"/>
          </a:xfrm>
        </p:grpSpPr>
        <p:sp>
          <p:nvSpPr>
            <p:cNvPr id="75" name="Овал 74"/>
            <p:cNvSpPr/>
            <p:nvPr/>
          </p:nvSpPr>
          <p:spPr>
            <a:xfrm>
              <a:off x="9889066" y="3692259"/>
              <a:ext cx="640821" cy="640821"/>
            </a:xfrm>
            <a:prstGeom prst="ellipse">
              <a:avLst/>
            </a:prstGeom>
            <a:solidFill>
              <a:sysClr val="window" lastClr="FFFFFF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1221085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prstClr val="white"/>
                </a:solidFill>
                <a:cs typeface="Times New Roman" panose="02020603050405020304" pitchFamily="18" charset="0"/>
              </a:endParaRPr>
            </a:p>
          </p:txBody>
        </p:sp>
        <p:cxnSp>
          <p:nvCxnSpPr>
            <p:cNvPr id="76" name="Прямая со стрелкой 75"/>
            <p:cNvCxnSpPr>
              <a:endCxn id="75" idx="4"/>
            </p:cNvCxnSpPr>
            <p:nvPr/>
          </p:nvCxnSpPr>
          <p:spPr>
            <a:xfrm flipH="1">
              <a:off x="10212528" y="3950150"/>
              <a:ext cx="115958" cy="382930"/>
            </a:xfrm>
            <a:prstGeom prst="straightConnector1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tailEnd type="stealth"/>
            </a:ln>
            <a:effectLst/>
          </p:spPr>
        </p:cxnSp>
        <p:cxnSp>
          <p:nvCxnSpPr>
            <p:cNvPr id="77" name="Прямая соединительная линия 76"/>
            <p:cNvCxnSpPr>
              <a:stCxn id="75" idx="0"/>
            </p:cNvCxnSpPr>
            <p:nvPr/>
          </p:nvCxnSpPr>
          <p:spPr>
            <a:xfrm flipH="1">
              <a:off x="10117930" y="3692259"/>
              <a:ext cx="94598" cy="37120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78" name="Прямая соединительная линия 77"/>
            <p:cNvCxnSpPr/>
            <p:nvPr/>
          </p:nvCxnSpPr>
          <p:spPr>
            <a:xfrm flipH="1">
              <a:off x="10117930" y="3950150"/>
              <a:ext cx="210556" cy="113315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</p:grpSp>
      <p:grpSp>
        <p:nvGrpSpPr>
          <p:cNvPr id="79" name="Группа 501"/>
          <p:cNvGrpSpPr>
            <a:grpSpLocks/>
          </p:cNvGrpSpPr>
          <p:nvPr/>
        </p:nvGrpSpPr>
        <p:grpSpPr bwMode="auto">
          <a:xfrm>
            <a:off x="2321340" y="6308577"/>
            <a:ext cx="333375" cy="333276"/>
            <a:chOff x="9889066" y="3692259"/>
            <a:chExt cx="640821" cy="640821"/>
          </a:xfrm>
        </p:grpSpPr>
        <p:sp>
          <p:nvSpPr>
            <p:cNvPr id="80" name="Овал 79"/>
            <p:cNvSpPr/>
            <p:nvPr/>
          </p:nvSpPr>
          <p:spPr>
            <a:xfrm>
              <a:off x="9889066" y="3692259"/>
              <a:ext cx="640821" cy="640821"/>
            </a:xfrm>
            <a:prstGeom prst="ellipse">
              <a:avLst/>
            </a:prstGeom>
            <a:solidFill>
              <a:sysClr val="window" lastClr="FFFFFF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1221085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prstClr val="white"/>
                </a:solidFill>
                <a:cs typeface="Times New Roman" panose="02020603050405020304" pitchFamily="18" charset="0"/>
              </a:endParaRPr>
            </a:p>
          </p:txBody>
        </p:sp>
        <p:cxnSp>
          <p:nvCxnSpPr>
            <p:cNvPr id="81" name="Прямая со стрелкой 80"/>
            <p:cNvCxnSpPr>
              <a:endCxn id="80" idx="4"/>
            </p:cNvCxnSpPr>
            <p:nvPr/>
          </p:nvCxnSpPr>
          <p:spPr>
            <a:xfrm flipH="1">
              <a:off x="10212528" y="3950150"/>
              <a:ext cx="115958" cy="382930"/>
            </a:xfrm>
            <a:prstGeom prst="straightConnector1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tailEnd type="stealth"/>
            </a:ln>
            <a:effectLst/>
          </p:spPr>
        </p:cxnSp>
        <p:cxnSp>
          <p:nvCxnSpPr>
            <p:cNvPr id="82" name="Прямая соединительная линия 81"/>
            <p:cNvCxnSpPr>
              <a:stCxn id="80" idx="0"/>
            </p:cNvCxnSpPr>
            <p:nvPr/>
          </p:nvCxnSpPr>
          <p:spPr>
            <a:xfrm flipH="1">
              <a:off x="10117930" y="3692259"/>
              <a:ext cx="94598" cy="37120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83" name="Прямая соединительная линия 82"/>
            <p:cNvCxnSpPr/>
            <p:nvPr/>
          </p:nvCxnSpPr>
          <p:spPr>
            <a:xfrm flipH="1">
              <a:off x="10117930" y="3950150"/>
              <a:ext cx="210556" cy="113315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</p:grpSp>
      <p:sp>
        <p:nvSpPr>
          <p:cNvPr id="84" name="Прямоугольник 83"/>
          <p:cNvSpPr/>
          <p:nvPr/>
        </p:nvSpPr>
        <p:spPr>
          <a:xfrm>
            <a:off x="1430981" y="2106216"/>
            <a:ext cx="1692426" cy="29928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rgbClr val="0033CC"/>
            </a:solidFill>
            <a:prstDash val="solid"/>
          </a:ln>
          <a:effectLst/>
        </p:spPr>
        <p:txBody>
          <a:bodyPr lIns="121258" tIns="60628" rIns="121258" bIns="60628" anchor="ctr"/>
          <a:lstStyle/>
          <a:p>
            <a:pPr algn="ctr" defTabSz="9137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b="1" kern="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cs typeface="Tahoma" pitchFamily="34" charset="0"/>
              </a:rPr>
              <a:t>Чебоксарский гидроузел</a:t>
            </a:r>
          </a:p>
        </p:txBody>
      </p:sp>
      <p:sp>
        <p:nvSpPr>
          <p:cNvPr id="96" name="Прямоугольник 95"/>
          <p:cNvSpPr/>
          <p:nvPr/>
        </p:nvSpPr>
        <p:spPr>
          <a:xfrm>
            <a:off x="2709380" y="6307861"/>
            <a:ext cx="1418925" cy="33403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rgbClr val="0033CC"/>
            </a:solidFill>
            <a:prstDash val="solid"/>
          </a:ln>
          <a:effectLst/>
        </p:spPr>
        <p:txBody>
          <a:bodyPr lIns="121258" tIns="60628" rIns="121258" bIns="6062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b="1" kern="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cs typeface="Tahoma" pitchFamily="34" charset="0"/>
              </a:rPr>
              <a:t>Жигулевский гидроузел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9911140"/>
              </p:ext>
            </p:extLst>
          </p:nvPr>
        </p:nvGraphicFramePr>
        <p:xfrm>
          <a:off x="7390606" y="2476984"/>
          <a:ext cx="1344910" cy="436944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1151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18472"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Приток</a:t>
                      </a:r>
                      <a:endParaRPr lang="ru-RU" sz="90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1 344 м</a:t>
                      </a:r>
                      <a:r>
                        <a:rPr lang="ru-RU" sz="900" b="1" baseline="3000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/с</a:t>
                      </a:r>
                      <a:endParaRPr lang="ru-RU" sz="900" b="1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8472">
                <a:tc>
                  <a:txBody>
                    <a:bodyPr/>
                    <a:lstStyle/>
                    <a:p>
                      <a:pPr algn="ctr"/>
                      <a:r>
                        <a:rPr lang="ru-RU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Расход</a:t>
                      </a:r>
                      <a:endParaRPr lang="ru-RU" sz="9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1 061 м</a:t>
                      </a:r>
                      <a:r>
                        <a:rPr lang="ru-RU" sz="900" b="1" baseline="3000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/с</a:t>
                      </a:r>
                      <a:endParaRPr lang="ru-RU" sz="900" b="1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97" name="Прямоугольник 96"/>
          <p:cNvSpPr/>
          <p:nvPr/>
        </p:nvSpPr>
        <p:spPr>
          <a:xfrm>
            <a:off x="1448684" y="1550261"/>
            <a:ext cx="1674745" cy="52932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044" tIns="45504" rIns="91044" bIns="45504" rtlCol="0" anchor="ctr"/>
          <a:lstStyle/>
          <a:p>
            <a:pPr algn="ctr" defTabSz="9137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900" kern="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98" name="Таблица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8922590"/>
              </p:ext>
            </p:extLst>
          </p:nvPr>
        </p:nvGraphicFramePr>
        <p:xfrm>
          <a:off x="1508771" y="1602604"/>
          <a:ext cx="1538438" cy="436944"/>
        </p:xfrm>
        <a:graphic>
          <a:graphicData uri="http://schemas.openxmlformats.org/drawingml/2006/table">
            <a:tbl>
              <a:tblPr/>
              <a:tblGrid>
                <a:gridCol w="50822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302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18472"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Приток</a:t>
                      </a:r>
                      <a:endParaRPr lang="ru-RU" sz="90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2 880 м</a:t>
                      </a:r>
                      <a:r>
                        <a:rPr lang="ru-RU" sz="900" b="1" baseline="3000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/с</a:t>
                      </a:r>
                      <a:endParaRPr lang="ru-RU" sz="900" b="1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8472">
                <a:tc>
                  <a:txBody>
                    <a:bodyPr/>
                    <a:lstStyle/>
                    <a:p>
                      <a:pPr algn="ctr"/>
                      <a:r>
                        <a:rPr lang="ru-RU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Расход</a:t>
                      </a:r>
                      <a:endParaRPr lang="ru-RU" sz="9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baseline="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2 350 </a:t>
                      </a:r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</a:t>
                      </a:r>
                      <a:r>
                        <a:rPr lang="ru-RU" sz="900" b="1" baseline="3000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/с</a:t>
                      </a:r>
                      <a:endParaRPr lang="ru-RU" sz="900" b="1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grpSp>
        <p:nvGrpSpPr>
          <p:cNvPr id="99" name="Группа 501"/>
          <p:cNvGrpSpPr>
            <a:grpSpLocks/>
          </p:cNvGrpSpPr>
          <p:nvPr/>
        </p:nvGrpSpPr>
        <p:grpSpPr bwMode="auto">
          <a:xfrm>
            <a:off x="10147365" y="6298291"/>
            <a:ext cx="233290" cy="233699"/>
            <a:chOff x="9889066" y="3692259"/>
            <a:chExt cx="640821" cy="640821"/>
          </a:xfrm>
        </p:grpSpPr>
        <p:sp>
          <p:nvSpPr>
            <p:cNvPr id="100" name="Овал 99"/>
            <p:cNvSpPr/>
            <p:nvPr/>
          </p:nvSpPr>
          <p:spPr>
            <a:xfrm>
              <a:off x="9889066" y="3692259"/>
              <a:ext cx="640821" cy="640821"/>
            </a:xfrm>
            <a:prstGeom prst="ellipse">
              <a:avLst/>
            </a:prstGeom>
            <a:solidFill>
              <a:sysClr val="window" lastClr="FFFFFF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1221085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prstClr val="white"/>
                </a:solidFill>
                <a:cs typeface="Times New Roman" panose="02020603050405020304" pitchFamily="18" charset="0"/>
              </a:endParaRPr>
            </a:p>
          </p:txBody>
        </p:sp>
        <p:cxnSp>
          <p:nvCxnSpPr>
            <p:cNvPr id="101" name="Прямая со стрелкой 100"/>
            <p:cNvCxnSpPr>
              <a:endCxn id="100" idx="4"/>
            </p:cNvCxnSpPr>
            <p:nvPr/>
          </p:nvCxnSpPr>
          <p:spPr>
            <a:xfrm flipH="1">
              <a:off x="10212528" y="3950150"/>
              <a:ext cx="115958" cy="382930"/>
            </a:xfrm>
            <a:prstGeom prst="straightConnector1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tailEnd type="stealth"/>
            </a:ln>
            <a:effectLst/>
          </p:spPr>
        </p:cxnSp>
        <p:cxnSp>
          <p:nvCxnSpPr>
            <p:cNvPr id="102" name="Прямая соединительная линия 101"/>
            <p:cNvCxnSpPr>
              <a:stCxn id="100" idx="0"/>
            </p:cNvCxnSpPr>
            <p:nvPr/>
          </p:nvCxnSpPr>
          <p:spPr>
            <a:xfrm flipH="1">
              <a:off x="10117930" y="3692259"/>
              <a:ext cx="94598" cy="37120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03" name="Прямая соединительная линия 102"/>
            <p:cNvCxnSpPr/>
            <p:nvPr/>
          </p:nvCxnSpPr>
          <p:spPr>
            <a:xfrm flipH="1">
              <a:off x="10117930" y="3950150"/>
              <a:ext cx="210556" cy="113315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</p:grpSp>
      <p:sp>
        <p:nvSpPr>
          <p:cNvPr id="104" name="Прямоугольник 103"/>
          <p:cNvSpPr/>
          <p:nvPr/>
        </p:nvSpPr>
        <p:spPr bwMode="auto">
          <a:xfrm>
            <a:off x="10547368" y="6356708"/>
            <a:ext cx="1571625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03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Гидроузлы</a:t>
            </a:r>
          </a:p>
        </p:txBody>
      </p:sp>
      <p:sp>
        <p:nvSpPr>
          <p:cNvPr id="107" name="Прямоугольник 106"/>
          <p:cNvSpPr/>
          <p:nvPr/>
        </p:nvSpPr>
        <p:spPr>
          <a:xfrm>
            <a:off x="2696583" y="5747077"/>
            <a:ext cx="1431710" cy="52932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044" tIns="45504" rIns="91044" bIns="45504" rtlCol="0" anchor="ctr"/>
          <a:lstStyle/>
          <a:p>
            <a:pPr algn="ctr" defTabSz="9137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900" kern="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108" name="Таблица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9256517"/>
              </p:ext>
            </p:extLst>
          </p:nvPr>
        </p:nvGraphicFramePr>
        <p:xfrm>
          <a:off x="2756795" y="5795542"/>
          <a:ext cx="1344910" cy="436944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1151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18472"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Приток</a:t>
                      </a:r>
                      <a:endParaRPr lang="ru-RU" sz="90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baseline="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3 945 </a:t>
                      </a:r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</a:t>
                      </a:r>
                      <a:r>
                        <a:rPr lang="ru-RU" sz="900" b="1" baseline="3000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/с</a:t>
                      </a:r>
                      <a:endParaRPr lang="ru-RU" sz="900" b="1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8472">
                <a:tc>
                  <a:txBody>
                    <a:bodyPr/>
                    <a:lstStyle/>
                    <a:p>
                      <a:pPr algn="ctr"/>
                      <a:r>
                        <a:rPr lang="ru-RU" sz="9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Расход</a:t>
                      </a:r>
                      <a:endParaRPr lang="ru-RU" sz="9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4 800 м</a:t>
                      </a:r>
                      <a:r>
                        <a:rPr lang="ru-RU" sz="900" b="1" baseline="3000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ru-RU" sz="900" b="1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/с</a:t>
                      </a:r>
                      <a:endParaRPr lang="ru-RU" sz="900" b="1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8100" marR="38100" marT="38099" marB="38099" anchor="ctr">
                    <a:lnL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E74C3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86" name="Полилиния 85"/>
          <p:cNvSpPr/>
          <p:nvPr/>
        </p:nvSpPr>
        <p:spPr>
          <a:xfrm>
            <a:off x="4883150" y="2398713"/>
            <a:ext cx="1212850" cy="133191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879" tIns="38438" rIns="76879" bIns="38438" anchor="ctr"/>
          <a:lstStyle/>
          <a:p>
            <a:pPr algn="ctr" defTabSz="911819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88" name="Прямоугольник 87"/>
          <p:cNvSpPr/>
          <p:nvPr/>
        </p:nvSpPr>
        <p:spPr>
          <a:xfrm>
            <a:off x="4675189" y="3318232"/>
            <a:ext cx="908050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pic>
        <p:nvPicPr>
          <p:cNvPr id="89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6340" y="3346462"/>
            <a:ext cx="303213" cy="301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Прямоугольник 89"/>
          <p:cNvSpPr/>
          <p:nvPr/>
        </p:nvSpPr>
        <p:spPr>
          <a:xfrm>
            <a:off x="5516672" y="3784169"/>
            <a:ext cx="1612899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91" name="Rectangle 112"/>
          <p:cNvSpPr>
            <a:spLocks noChangeArrowheads="1"/>
          </p:cNvSpPr>
          <p:nvPr/>
        </p:nvSpPr>
        <p:spPr bwMode="auto">
          <a:xfrm>
            <a:off x="6072344" y="3352955"/>
            <a:ext cx="96837" cy="303213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6549" tIns="63274" rIns="126549" bIns="63274" anchor="ctr"/>
          <a:lstStyle/>
          <a:p>
            <a:pPr defTabSz="898748"/>
            <a:endParaRPr lang="ru-RU" altLang="ru-RU" sz="130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067387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8040" y="789122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255" y="1768599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255" y="1206649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85" tIns="37102" rIns="74185" bIns="37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376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28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21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76" y="1466977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8040" y="577228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4041"/>
            <a:ext cx="1792287" cy="752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147" tIns="37080" rIns="74147" bIns="37080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473" y="6055858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59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479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748" y="897009"/>
            <a:ext cx="9067801" cy="372388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112" tIns="52061" rIns="104112" bIns="52061">
            <a:spAutoFit/>
          </a:bodyPr>
          <a:lstStyle/>
          <a:p>
            <a:pPr algn="ctr" defTabSz="1025354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на водных объектах погибли </a:t>
            </a:r>
            <a:r>
              <a:rPr lang="ru-RU" altLang="ru-RU" sz="1700" b="1" dirty="0">
                <a:solidFill>
                  <a:srgbClr val="FF0000"/>
                </a:solidFill>
              </a:rPr>
              <a:t>86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</a:t>
            </a: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8040" y="2446408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3119" y="2784559"/>
            <a:ext cx="2038351" cy="1178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679" tIns="34679" rIns="34679" bIns="34679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71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17/2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366" y="363410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320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451" y="362977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900020" y="31157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889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710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4112" y="289021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8087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7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159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451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699" y="32661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320" y="317131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3041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10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160" y="241125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977" y="346114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12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532" y="50036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6112" y="52020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624" y="453141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449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739" y="416549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537" y="40739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90" y="37465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827" y="40437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  <p:extLst>
      <p:ext uri="{BB962C8B-B14F-4D97-AF65-F5344CB8AC3E}">
        <p14:creationId xmlns:p14="http://schemas.microsoft.com/office/powerpoint/2010/main" val="2612705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РИСКОМ ПРОВАЛА ПОД ЛЕД ВОДОЕМОВ)  </a:t>
            </a:r>
          </a:p>
        </p:txBody>
      </p:sp>
      <p:sp>
        <p:nvSpPr>
          <p:cNvPr id="450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59" tIns="38040" rIns="76059" bIns="38040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450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49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78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11" y="273811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62" y="3089428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80" y="152454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629" y="1723568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363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308" y="1467842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50" y="401756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02" y="277671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104" y="4433266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44" y="2065343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94" y="158636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600" y="290501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629" y="2668844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774" y="1460536"/>
            <a:ext cx="869949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65" y="2001873"/>
            <a:ext cx="638176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409"/>
            <a:ext cx="877888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59" y="2670211"/>
            <a:ext cx="638176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8581"/>
            <a:ext cx="963612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922" y="3679825"/>
            <a:ext cx="519112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82" y="4680083"/>
            <a:ext cx="739774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418" y="2797344"/>
            <a:ext cx="735014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0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17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69" y="3710128"/>
            <a:ext cx="881063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849" y="2589190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51681" y="2906578"/>
            <a:ext cx="741362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383" y="2946401"/>
            <a:ext cx="7651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35" y="408759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581" y="4467261"/>
            <a:ext cx="1009650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18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164" y="4398999"/>
            <a:ext cx="869949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398"/>
            <a:ext cx="10731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81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226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335" y="352731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621" y="491038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1021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30" y="1768272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585" y="2822709"/>
            <a:ext cx="8794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396"/>
            <a:ext cx="882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98" y="3637103"/>
            <a:ext cx="879475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376"/>
            <a:ext cx="52070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960" y="4357857"/>
            <a:ext cx="63658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206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376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278997" y="4621609"/>
            <a:ext cx="136499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750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57" y="491038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35" y="4954320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874" y="5233988"/>
            <a:ext cx="738187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70126" y="543680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25" y="2197236"/>
            <a:ext cx="963613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408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979" y="4011781"/>
            <a:ext cx="636586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905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93" y="4321308"/>
            <a:ext cx="638176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65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32" y="3376613"/>
            <a:ext cx="636586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14" y="2710782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624932" y="2589156"/>
            <a:ext cx="59690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920" y="4821406"/>
            <a:ext cx="957262" cy="3397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78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098"/>
            <a:ext cx="674688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735"/>
            <a:ext cx="889000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886" y="3408399"/>
            <a:ext cx="110013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1" y="1747972"/>
            <a:ext cx="777875" cy="33813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89537" y="3494422"/>
            <a:ext cx="139303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56" y="2798901"/>
            <a:ext cx="1482726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980" y="3005305"/>
            <a:ext cx="1136649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968"/>
            <a:ext cx="74136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2846"/>
            <a:ext cx="10096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155" y="1903413"/>
            <a:ext cx="490537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31182" y="3688811"/>
            <a:ext cx="101838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116"/>
            <a:ext cx="628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76" y="5826259"/>
            <a:ext cx="51752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575"/>
            <a:ext cx="831850" cy="338138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926" y="3837024"/>
            <a:ext cx="869949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45237" name="Группа 101"/>
          <p:cNvGrpSpPr>
            <a:grpSpLocks/>
          </p:cNvGrpSpPr>
          <p:nvPr/>
        </p:nvGrpSpPr>
        <p:grpSpPr bwMode="auto">
          <a:xfrm>
            <a:off x="9868034" y="2449649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5238" name="Прямоугольник 4"/>
          <p:cNvSpPr>
            <a:spLocks noChangeArrowheads="1"/>
          </p:cNvSpPr>
          <p:nvPr/>
        </p:nvSpPr>
        <p:spPr bwMode="auto">
          <a:xfrm>
            <a:off x="9933112" y="2817814"/>
            <a:ext cx="2151063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586" tIns="35586" rIns="35586" bIns="3558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45239" name="Группа 101"/>
          <p:cNvGrpSpPr>
            <a:grpSpLocks/>
          </p:cNvGrpSpPr>
          <p:nvPr/>
        </p:nvGrpSpPr>
        <p:grpSpPr bwMode="auto">
          <a:xfrm>
            <a:off x="9867907" y="5445261"/>
            <a:ext cx="2263775" cy="126206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4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35976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48" y="5716632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3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587" y="5728759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5244" name="Группа 101"/>
          <p:cNvGrpSpPr>
            <a:grpSpLocks/>
          </p:cNvGrpSpPr>
          <p:nvPr/>
        </p:nvGrpSpPr>
        <p:grpSpPr bwMode="auto">
          <a:xfrm>
            <a:off x="986790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243" y="176860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609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25" y="206697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1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243" y="1206636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99" tIns="38060" rIns="76099" bIns="3806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38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3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208" y="1495471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6" y="1466983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489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45286" name="Rectangle 58"/>
          <p:cNvSpPr>
            <a:spLocks noChangeArrowheads="1"/>
          </p:cNvSpPr>
          <p:nvPr/>
        </p:nvSpPr>
        <p:spPr bwMode="auto">
          <a:xfrm>
            <a:off x="455613" y="896981"/>
            <a:ext cx="9067800" cy="37502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07" tIns="53364" rIns="106707" bIns="53364">
            <a:spAutoFit/>
          </a:bodyPr>
          <a:lstStyle/>
          <a:p>
            <a:pPr algn="ctr" defTabSz="1035937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>
                <a:solidFill>
                  <a:srgbClr val="FF0000"/>
                </a:solidFill>
              </a:rPr>
              <a:t>107</a:t>
            </a:r>
            <a:r>
              <a:rPr lang="ru-RU" altLang="ru-RU" sz="1700" b="1" dirty="0">
                <a:solidFill>
                  <a:srgbClr val="000000"/>
                </a:solidFill>
              </a:rPr>
              <a:t> мест 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076397" y="301399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918618" y="318399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2007458" y="274563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5910106" y="359418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77" name="Овал 176"/>
          <p:cNvSpPr>
            <a:spLocks noChangeAspect="1"/>
          </p:cNvSpPr>
          <p:nvPr/>
        </p:nvSpPr>
        <p:spPr bwMode="auto">
          <a:xfrm>
            <a:off x="4714083" y="393554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83" name="Овал 182"/>
          <p:cNvSpPr>
            <a:spLocks noChangeAspect="1"/>
          </p:cNvSpPr>
          <p:nvPr/>
        </p:nvSpPr>
        <p:spPr bwMode="auto">
          <a:xfrm>
            <a:off x="3064787" y="363378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84" name="Овал 183"/>
          <p:cNvSpPr>
            <a:spLocks noChangeAspect="1"/>
          </p:cNvSpPr>
          <p:nvPr/>
        </p:nvSpPr>
        <p:spPr bwMode="auto">
          <a:xfrm>
            <a:off x="4169686" y="341354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086181" y="3314567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1272767" y="368715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6473258" y="388918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3902118" y="3208338"/>
            <a:ext cx="1273176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4980503" y="223049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5367418" y="321330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3937936" y="412017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3643438" y="3849827"/>
            <a:ext cx="881063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613823" y="395656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733045" y="455917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2194827" y="473071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218424" y="321481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8864440" y="314719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7576173" y="185743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34214" y="265172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97935" y="249727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41617" y="388918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7823949" y="469033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3843447" y="495842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4940427" y="491035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6891853" y="467018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7614264" y="550726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749017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78" y="87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/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48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224" y="1386682"/>
            <a:ext cx="11891963" cy="2195512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000" b="1" u="sng" dirty="0"/>
              <a:t>Консультация – предупреждение</a:t>
            </a:r>
            <a:endParaRPr lang="ru-RU" sz="2000" dirty="0"/>
          </a:p>
          <a:p>
            <a:pPr algn="ctr"/>
            <a:r>
              <a:rPr lang="ru-RU" sz="2000" b="1" u="sng" dirty="0"/>
              <a:t>об интенсивности метеорологических явлений</a:t>
            </a:r>
            <a:endParaRPr lang="ru-RU" sz="2000" dirty="0"/>
          </a:p>
          <a:p>
            <a:pPr algn="ctr"/>
            <a:r>
              <a:rPr lang="ru-RU" sz="2000" b="1" dirty="0"/>
              <a:t>          </a:t>
            </a:r>
            <a:r>
              <a:rPr lang="ru-RU" sz="2000" b="1" u="sng" dirty="0"/>
              <a:t>с 13 часов 9 марта до 18 часов 10 марта 2023 года</a:t>
            </a:r>
            <a:r>
              <a:rPr lang="ru-RU" sz="2000" dirty="0"/>
              <a:t> </a:t>
            </a:r>
            <a:endParaRPr lang="ru-RU" sz="2000" dirty="0" smtClean="0"/>
          </a:p>
          <a:p>
            <a:pPr algn="ctr"/>
            <a:endParaRPr lang="ru-RU" sz="800" dirty="0"/>
          </a:p>
          <a:p>
            <a:r>
              <a:rPr lang="ru-RU" sz="2000" dirty="0"/>
              <a:t>        9-10 марта 2023 года на территории Республики Татарстан и в Казани местами ожидаются:</a:t>
            </a:r>
          </a:p>
          <a:p>
            <a:r>
              <a:rPr lang="ru-RU" sz="2000" dirty="0"/>
              <a:t>- во второй половине дня и вечером 9 марта, ночью и утром 10 марта туман;</a:t>
            </a:r>
          </a:p>
          <a:p>
            <a:r>
              <a:rPr lang="ru-RU" sz="2000" dirty="0"/>
              <a:t>- ночью и днем 10 марта сильный южный, юго-западный ветер порывами 15-20 м/с</a:t>
            </a:r>
            <a:r>
              <a:rPr lang="ru-RU" sz="2000" dirty="0" smtClean="0"/>
              <a:t>.</a:t>
            </a:r>
            <a:endParaRPr lang="ru-RU" sz="2800" dirty="0">
              <a:latin typeface="Times New Roman"/>
              <a:ea typeface="Times New Roman"/>
              <a:cs typeface="Calibri"/>
            </a:endParaRPr>
          </a:p>
          <a:p>
            <a:pPr algn="just">
              <a:spcAft>
                <a:spcPts val="0"/>
              </a:spcAft>
            </a:pP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578878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 </a:t>
            </a:r>
            <a:r>
              <a:rPr lang="ru-RU" altLang="ru-RU" dirty="0" smtClean="0"/>
              <a:t>РИСКОМ СХОДА СНЕЖНЫХ МАСС СО СКЛОНОВ И КРЫШ ЗДАНИЙ)  </a:t>
            </a:r>
            <a:endParaRPr lang="ru-RU" altLang="ru-RU" dirty="0"/>
          </a:p>
        </p:txBody>
      </p:sp>
      <p:sp>
        <p:nvSpPr>
          <p:cNvPr id="450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59" tIns="38040" rIns="76059" bIns="38040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450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9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78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11" y="273811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62" y="3089428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80" y="152454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629" y="1723568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363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308" y="1467842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50" y="401756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02" y="277671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104" y="4433266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44" y="2065343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94" y="158636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600" y="290501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629" y="2668844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774" y="1460536"/>
            <a:ext cx="869949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65" y="2001873"/>
            <a:ext cx="638176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409"/>
            <a:ext cx="877888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59" y="2670211"/>
            <a:ext cx="638176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389966" y="2671957"/>
            <a:ext cx="96361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922" y="3679825"/>
            <a:ext cx="519112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82" y="4680083"/>
            <a:ext cx="739774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418" y="2797344"/>
            <a:ext cx="735014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0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17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69" y="3710128"/>
            <a:ext cx="881063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849" y="2589190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51681" y="2906578"/>
            <a:ext cx="741362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383" y="2946401"/>
            <a:ext cx="7651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35" y="408759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581" y="4467261"/>
            <a:ext cx="1009650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18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30218" y="4445842"/>
            <a:ext cx="869949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398"/>
            <a:ext cx="10731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81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226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335" y="352731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621" y="491038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1021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30" y="1768272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585" y="2822709"/>
            <a:ext cx="8794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396"/>
            <a:ext cx="882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98" y="3637103"/>
            <a:ext cx="879475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376"/>
            <a:ext cx="52070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44021" y="4328375"/>
            <a:ext cx="63658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206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376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278997" y="4621609"/>
            <a:ext cx="136499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750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57" y="491038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35" y="4954320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261115" y="5421619"/>
            <a:ext cx="738187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70126" y="543680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13801" y="2103527"/>
            <a:ext cx="963613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408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979" y="4011781"/>
            <a:ext cx="636586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905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93" y="4321308"/>
            <a:ext cx="638176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65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32" y="3376613"/>
            <a:ext cx="636586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14" y="2710782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5218" y="2646021"/>
            <a:ext cx="59690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49310" y="4858610"/>
            <a:ext cx="957262" cy="3397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78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098"/>
            <a:ext cx="674688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735"/>
            <a:ext cx="889000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886" y="3408399"/>
            <a:ext cx="1100138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013859" y="1535823"/>
            <a:ext cx="777875" cy="33813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</a:t>
            </a: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89537" y="3494422"/>
            <a:ext cx="139303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56" y="2798901"/>
            <a:ext cx="1482726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130863" y="3177704"/>
            <a:ext cx="1136649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968"/>
            <a:ext cx="74136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2846"/>
            <a:ext cx="1009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155" y="1903413"/>
            <a:ext cx="490537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234464" y="3868412"/>
            <a:ext cx="101838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1982569" y="4818192"/>
            <a:ext cx="6286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76" y="5826259"/>
            <a:ext cx="51752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575"/>
            <a:ext cx="831850" cy="338138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70054" y="3683147"/>
            <a:ext cx="869949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45237" name="Группа 101"/>
          <p:cNvGrpSpPr>
            <a:grpSpLocks/>
          </p:cNvGrpSpPr>
          <p:nvPr/>
        </p:nvGrpSpPr>
        <p:grpSpPr bwMode="auto">
          <a:xfrm>
            <a:off x="9868034" y="2449649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5238" name="Прямоугольник 4"/>
          <p:cNvSpPr>
            <a:spLocks noChangeArrowheads="1"/>
          </p:cNvSpPr>
          <p:nvPr/>
        </p:nvSpPr>
        <p:spPr bwMode="auto">
          <a:xfrm>
            <a:off x="9933112" y="2817814"/>
            <a:ext cx="2151063" cy="8106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586" tIns="35586" rIns="35586" bIns="35586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РИСК СХОДА СНЕЖНЫХ МАСС И НАЛЕДИ С КРУТЫХ СКЛОНОВ И КРЫШ ЗДАНИЙ</a:t>
            </a:r>
          </a:p>
        </p:txBody>
      </p:sp>
      <p:grpSp>
        <p:nvGrpSpPr>
          <p:cNvPr id="45244" name="Группа 101"/>
          <p:cNvGrpSpPr>
            <a:grpSpLocks/>
          </p:cNvGrpSpPr>
          <p:nvPr/>
        </p:nvGrpSpPr>
        <p:grpSpPr bwMode="auto">
          <a:xfrm>
            <a:off x="986790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243" y="176860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609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25" y="206697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1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243" y="1206636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99" tIns="38060" rIns="76099" bIns="3806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38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3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208" y="1495471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6" y="1466983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3902118" y="3208338"/>
            <a:ext cx="1273176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3643438" y="3849827"/>
            <a:ext cx="881063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grpSp>
        <p:nvGrpSpPr>
          <p:cNvPr id="147" name="Группа 234"/>
          <p:cNvGrpSpPr>
            <a:grpSpLocks/>
          </p:cNvGrpSpPr>
          <p:nvPr/>
        </p:nvGrpSpPr>
        <p:grpSpPr bwMode="auto">
          <a:xfrm>
            <a:off x="9867908" y="4078303"/>
            <a:ext cx="2216246" cy="2614744"/>
            <a:chOff x="793566" y="8262289"/>
            <a:chExt cx="4921436" cy="1332952"/>
          </a:xfrm>
        </p:grpSpPr>
        <p:sp>
          <p:nvSpPr>
            <p:cNvPr id="148" name="Прямоугольник 147"/>
            <p:cNvSpPr/>
            <p:nvPr/>
          </p:nvSpPr>
          <p:spPr>
            <a:xfrm>
              <a:off x="793566" y="8262289"/>
              <a:ext cx="4921436" cy="133295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9" name="Text Box 144"/>
            <p:cNvSpPr txBox="1">
              <a:spLocks noChangeArrowheads="1"/>
            </p:cNvSpPr>
            <p:nvPr/>
          </p:nvSpPr>
          <p:spPr bwMode="auto">
            <a:xfrm>
              <a:off x="1827821" y="8278674"/>
              <a:ext cx="2972866" cy="17475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52" name="Прямоугольник 237"/>
          <p:cNvSpPr>
            <a:spLocks noChangeArrowheads="1"/>
          </p:cNvSpPr>
          <p:nvPr/>
        </p:nvSpPr>
        <p:spPr bwMode="auto">
          <a:xfrm>
            <a:off x="10363227" y="5166990"/>
            <a:ext cx="1722370" cy="159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147" tIns="37080" rIns="74147" bIns="37080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связанным со сходом снега: количество происшествий/погибло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  </a:t>
            </a:r>
            <a:r>
              <a:rPr lang="ru-RU" altLang="ru-RU" kern="0" dirty="0" smtClean="0">
                <a:solidFill>
                  <a:srgbClr val="FF0000"/>
                </a:solidFill>
                <a:cs typeface="Times New Roman" pitchFamily="18" charset="0"/>
              </a:rPr>
              <a:t>(</a:t>
            </a:r>
            <a:r>
              <a:rPr lang="ru-RU" altLang="ru-RU" kern="0" dirty="0">
                <a:solidFill>
                  <a:srgbClr val="FF0000"/>
                </a:solidFill>
                <a:cs typeface="Times New Roman" pitchFamily="18" charset="0"/>
              </a:rPr>
              <a:t>в т.ч. дети)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/пострадало </a:t>
            </a:r>
            <a:r>
              <a:rPr lang="ru-RU" altLang="ru-RU" kern="0" dirty="0">
                <a:solidFill>
                  <a:srgbClr val="FF0000"/>
                </a:solidFill>
                <a:cs typeface="Times New Roman" pitchFamily="18" charset="0"/>
              </a:rPr>
              <a:t>(в </a:t>
            </a:r>
            <a:r>
              <a:rPr lang="ru-RU" altLang="ru-RU" kern="0" dirty="0" err="1">
                <a:solidFill>
                  <a:srgbClr val="FF0000"/>
                </a:solidFill>
                <a:cs typeface="Times New Roman" pitchFamily="18" charset="0"/>
              </a:rPr>
              <a:t>т.ч</a:t>
            </a:r>
            <a:r>
              <a:rPr lang="ru-RU" altLang="ru-RU" kern="0" dirty="0">
                <a:solidFill>
                  <a:srgbClr val="FF0000"/>
                </a:solidFill>
                <a:cs typeface="Times New Roman" pitchFamily="18" charset="0"/>
              </a:rPr>
              <a:t>. дети) </a:t>
            </a:r>
          </a:p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(согласно статистических данных за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2008-2023г.г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.)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>
          <a:xfrm flipH="1">
            <a:off x="7752641" y="3178775"/>
            <a:ext cx="96739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>
          <a:xfrm flipH="1">
            <a:off x="7180430" y="5638228"/>
            <a:ext cx="92756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2/4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(4)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/7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(7)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>
          <a:xfrm flipH="1">
            <a:off x="9896584" y="5307201"/>
            <a:ext cx="504024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r>
              <a:rPr lang="ru-RU" sz="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>
          <a:xfrm flipH="1">
            <a:off x="2514814" y="2863995"/>
            <a:ext cx="92756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/5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(4)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>
          <a:xfrm flipH="1">
            <a:off x="6737892" y="3017455"/>
            <a:ext cx="92756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>
          <a:xfrm flipH="1">
            <a:off x="4495993" y="3950734"/>
            <a:ext cx="96739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>
          <a:xfrm flipH="1">
            <a:off x="2816521" y="2334187"/>
            <a:ext cx="96739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</a:p>
        </p:txBody>
      </p:sp>
      <p:sp>
        <p:nvSpPr>
          <p:cNvPr id="175" name="AutoShape 84"/>
          <p:cNvSpPr>
            <a:spLocks noChangeArrowheads="1"/>
          </p:cNvSpPr>
          <p:nvPr/>
        </p:nvSpPr>
        <p:spPr bwMode="auto">
          <a:xfrm>
            <a:off x="373982" y="4078255"/>
            <a:ext cx="1942808" cy="626309"/>
          </a:xfrm>
          <a:prstGeom prst="wedgeRectCallout">
            <a:avLst>
              <a:gd name="adj1" fmla="val 54974"/>
              <a:gd name="adj2" fmla="val -14550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спортивно-оздоровительный комплекс «Казань»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Верхнеуслонский МР, с. Савино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10390345" y="4528004"/>
            <a:ext cx="1571625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72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Горнолыжный комплекс</a:t>
            </a: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2297758" y="3116322"/>
            <a:ext cx="329570" cy="323720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2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10001491" y="4491112"/>
            <a:ext cx="247449" cy="243056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5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6534145" y="3958515"/>
            <a:ext cx="328955" cy="323115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6" name="AutoShape 84"/>
          <p:cNvSpPr>
            <a:spLocks noChangeArrowheads="1"/>
          </p:cNvSpPr>
          <p:nvPr/>
        </p:nvSpPr>
        <p:spPr bwMode="auto">
          <a:xfrm>
            <a:off x="7471621" y="3850806"/>
            <a:ext cx="2154238" cy="529433"/>
          </a:xfrm>
          <a:prstGeom prst="wedgeRectCallout">
            <a:avLst>
              <a:gd name="adj1" fmla="val -78209"/>
              <a:gd name="adj2" fmla="val -9699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спортивно-деловой комплекс «</a:t>
            </a:r>
            <a:r>
              <a:rPr lang="ru-RU" altLang="ru-RU" sz="900" dirty="0" err="1">
                <a:solidFill>
                  <a:srgbClr val="000000"/>
                </a:solidFill>
                <a:cs typeface="Times New Roman" pitchFamily="18" charset="0"/>
              </a:rPr>
              <a:t>Федотово</a:t>
            </a:r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Заинский МР, с. </a:t>
            </a:r>
            <a:r>
              <a:rPr lang="ru-RU" altLang="ru-RU" sz="900" dirty="0" err="1">
                <a:solidFill>
                  <a:srgbClr val="000000"/>
                </a:solidFill>
                <a:cs typeface="Times New Roman" pitchFamily="18" charset="0"/>
              </a:rPr>
              <a:t>Федотово</a:t>
            </a:r>
            <a:endParaRPr lang="ru-RU" altLang="ru-RU" sz="9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187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6534202" y="4704565"/>
            <a:ext cx="322603" cy="316877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8" name="AutoShape 84"/>
          <p:cNvSpPr>
            <a:spLocks noChangeArrowheads="1"/>
          </p:cNvSpPr>
          <p:nvPr/>
        </p:nvSpPr>
        <p:spPr bwMode="auto">
          <a:xfrm>
            <a:off x="7434694" y="4905168"/>
            <a:ext cx="2154238" cy="488232"/>
          </a:xfrm>
          <a:prstGeom prst="wedgeRectCallout">
            <a:avLst>
              <a:gd name="adj1" fmla="val -77325"/>
              <a:gd name="adj2" fmla="val -50668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комплекс «Ян»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Альметьевский МР, с. Поташная Поляна</a:t>
            </a:r>
          </a:p>
        </p:txBody>
      </p:sp>
      <p:pic>
        <p:nvPicPr>
          <p:cNvPr id="190" name="Picture 3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5051468" y="2283720"/>
            <a:ext cx="332935" cy="327025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1" name="AutoShape 84"/>
          <p:cNvSpPr>
            <a:spLocks noChangeArrowheads="1"/>
          </p:cNvSpPr>
          <p:nvPr/>
        </p:nvSpPr>
        <p:spPr bwMode="auto">
          <a:xfrm>
            <a:off x="5305579" y="1015291"/>
            <a:ext cx="2154238" cy="445296"/>
          </a:xfrm>
          <a:prstGeom prst="wedgeRectCallout">
            <a:avLst>
              <a:gd name="adj1" fmla="val -48142"/>
              <a:gd name="adj2" fmla="val 20847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Горнолыжная база  «Медная Гора»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Кукморский МР, г. Кукмор</a:t>
            </a:r>
          </a:p>
        </p:txBody>
      </p:sp>
      <p:pic>
        <p:nvPicPr>
          <p:cNvPr id="192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2627328" y="2562257"/>
            <a:ext cx="321052" cy="31535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3" name="AutoShape 84"/>
          <p:cNvSpPr>
            <a:spLocks noChangeArrowheads="1"/>
          </p:cNvSpPr>
          <p:nvPr/>
        </p:nvSpPr>
        <p:spPr bwMode="auto">
          <a:xfrm>
            <a:off x="373982" y="830479"/>
            <a:ext cx="1942808" cy="445296"/>
          </a:xfrm>
          <a:prstGeom prst="wedgeRectCallout">
            <a:avLst>
              <a:gd name="adj1" fmla="val 73097"/>
              <a:gd name="adj2" fmla="val 22130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Горнолыжная база «Каскад» Высокогорский МР, с. Дубьязы</a:t>
            </a:r>
          </a:p>
        </p:txBody>
      </p:sp>
      <p:pic>
        <p:nvPicPr>
          <p:cNvPr id="194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2627328" y="2062160"/>
            <a:ext cx="321052" cy="31535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5" name="AutoShape 84"/>
          <p:cNvSpPr>
            <a:spLocks noChangeArrowheads="1"/>
          </p:cNvSpPr>
          <p:nvPr/>
        </p:nvSpPr>
        <p:spPr bwMode="auto">
          <a:xfrm>
            <a:off x="373982" y="1988345"/>
            <a:ext cx="1942808" cy="508868"/>
          </a:xfrm>
          <a:prstGeom prst="wedgeRectCallout">
            <a:avLst>
              <a:gd name="adj1" fmla="val 64480"/>
              <a:gd name="adj2" fmla="val 8868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комплекс «Трамплин»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г. Казань</a:t>
            </a:r>
          </a:p>
        </p:txBody>
      </p:sp>
      <p:sp>
        <p:nvSpPr>
          <p:cNvPr id="196" name="Овал 195"/>
          <p:cNvSpPr>
            <a:spLocks noChangeAspect="1"/>
          </p:cNvSpPr>
          <p:nvPr/>
        </p:nvSpPr>
        <p:spPr>
          <a:xfrm flipH="1">
            <a:off x="10001423" y="4876331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197" name="Прямоугольник 196"/>
          <p:cNvSpPr/>
          <p:nvPr/>
        </p:nvSpPr>
        <p:spPr bwMode="auto">
          <a:xfrm>
            <a:off x="10400606" y="4801395"/>
            <a:ext cx="1662834" cy="3385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672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8047210" y="4618812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199" name="Овал 198"/>
          <p:cNvSpPr>
            <a:spLocks noChangeAspect="1"/>
          </p:cNvSpPr>
          <p:nvPr/>
        </p:nvSpPr>
        <p:spPr>
          <a:xfrm flipH="1">
            <a:off x="8805674" y="3050182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</a:t>
            </a:r>
          </a:p>
        </p:txBody>
      </p:sp>
      <p:sp>
        <p:nvSpPr>
          <p:cNvPr id="200" name="Овал 199"/>
          <p:cNvSpPr>
            <a:spLocks noChangeAspect="1"/>
          </p:cNvSpPr>
          <p:nvPr/>
        </p:nvSpPr>
        <p:spPr>
          <a:xfrm flipH="1">
            <a:off x="7688670" y="5893256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201" name="Овал 200"/>
          <p:cNvSpPr>
            <a:spLocks noChangeAspect="1"/>
          </p:cNvSpPr>
          <p:nvPr/>
        </p:nvSpPr>
        <p:spPr>
          <a:xfrm flipH="1">
            <a:off x="2741716" y="1768272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13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3033136" y="2603438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42</a:t>
            </a:r>
          </a:p>
        </p:txBody>
      </p:sp>
      <p:sp>
        <p:nvSpPr>
          <p:cNvPr id="203" name="Овал 202"/>
          <p:cNvSpPr>
            <a:spLocks noChangeAspect="1"/>
          </p:cNvSpPr>
          <p:nvPr/>
        </p:nvSpPr>
        <p:spPr>
          <a:xfrm flipH="1">
            <a:off x="7012060" y="2504834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204" name="Овал 203"/>
          <p:cNvSpPr>
            <a:spLocks noChangeAspect="1"/>
          </p:cNvSpPr>
          <p:nvPr/>
        </p:nvSpPr>
        <p:spPr>
          <a:xfrm flipH="1">
            <a:off x="7725732" y="3428633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</a:t>
            </a:r>
          </a:p>
        </p:txBody>
      </p:sp>
      <p:sp>
        <p:nvSpPr>
          <p:cNvPr id="205" name="Овал 204"/>
          <p:cNvSpPr>
            <a:spLocks noChangeAspect="1"/>
          </p:cNvSpPr>
          <p:nvPr/>
        </p:nvSpPr>
        <p:spPr>
          <a:xfrm flipH="1">
            <a:off x="6653387" y="5396864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</a:p>
        </p:txBody>
      </p:sp>
      <p:sp>
        <p:nvSpPr>
          <p:cNvPr id="206" name="Овал 205"/>
          <p:cNvSpPr>
            <a:spLocks noChangeAspect="1"/>
          </p:cNvSpPr>
          <p:nvPr/>
        </p:nvSpPr>
        <p:spPr>
          <a:xfrm flipH="1">
            <a:off x="2980707" y="4508015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</a:p>
        </p:txBody>
      </p:sp>
      <p:sp>
        <p:nvSpPr>
          <p:cNvPr id="207" name="Овал 206"/>
          <p:cNvSpPr>
            <a:spLocks noChangeAspect="1"/>
          </p:cNvSpPr>
          <p:nvPr/>
        </p:nvSpPr>
        <p:spPr>
          <a:xfrm flipH="1">
            <a:off x="4668276" y="4237805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208" name="Овал 207"/>
          <p:cNvSpPr>
            <a:spLocks noChangeAspect="1"/>
          </p:cNvSpPr>
          <p:nvPr/>
        </p:nvSpPr>
        <p:spPr>
          <a:xfrm flipH="1">
            <a:off x="7007321" y="3312470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18</a:t>
            </a:r>
          </a:p>
        </p:txBody>
      </p:sp>
    </p:spTree>
    <p:extLst>
      <p:ext uri="{BB962C8B-B14F-4D97-AF65-F5344CB8AC3E}">
        <p14:creationId xmlns:p14="http://schemas.microsoft.com/office/powerpoint/2010/main" val="1110828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7644444"/>
              </p:ext>
            </p:extLst>
          </p:nvPr>
        </p:nvGraphicFramePr>
        <p:xfrm>
          <a:off x="7607775" y="2965797"/>
          <a:ext cx="4529104" cy="23860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0819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12091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9118">
                <a:tc gridSpan="2">
                  <a:txBody>
                    <a:bodyPr/>
                    <a:lstStyle/>
                    <a:p>
                      <a:pPr algn="l"/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Условные обозначения</a:t>
                      </a:r>
                      <a:r>
                        <a:rPr lang="ru-RU" sz="1100" b="1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явлений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98095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Ветер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Прочие опасности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0" marR="0" indent="0" algn="l" defTabSz="121874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Заморозки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Снег/обледенение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Туман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Гроза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Очень низкая темп-</a:t>
                      </a:r>
                      <a:r>
                        <a:rPr lang="ru-RU" sz="1100" b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Очень высокая темп-</a:t>
                      </a:r>
                      <a:r>
                        <a:rPr lang="ru-RU" sz="1100" b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Пожарная опасность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Сход снежных масс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Дождь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Наводнение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Паводок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Гололедные</a:t>
                      </a:r>
                      <a:r>
                        <a:rPr lang="ru-RU" sz="1100" b="1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явления</a:t>
                      </a:r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183" name="Text Box 7"/>
          <p:cNvSpPr txBox="1">
            <a:spLocks noChangeArrowheads="1"/>
          </p:cNvSpPr>
          <p:nvPr/>
        </p:nvSpPr>
        <p:spPr bwMode="auto">
          <a:xfrm>
            <a:off x="-12698" y="42"/>
            <a:ext cx="12207344" cy="96118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48" tIns="30778" rIns="61548" bIns="3077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ПРОГНОСТИЧЕСКАЯ КАРТА РИСКОВ И ОПАСНОСТЕЙ </a:t>
            </a:r>
          </a:p>
          <a:p>
            <a:r>
              <a:rPr lang="ru-RU" altLang="ru-RU" dirty="0"/>
              <a:t>НА ТЕРРИТОРИИ РЕСПУБЛИКИ ТАТАРСТАН </a:t>
            </a:r>
          </a:p>
        </p:txBody>
      </p:sp>
      <p:pic>
        <p:nvPicPr>
          <p:cNvPr id="22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594" y="1150206"/>
            <a:ext cx="7326520" cy="4921807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noFill/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3" name="Полилиния 222"/>
          <p:cNvSpPr/>
          <p:nvPr/>
        </p:nvSpPr>
        <p:spPr>
          <a:xfrm>
            <a:off x="4962392" y="2737356"/>
            <a:ext cx="958245" cy="833053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4" name="Полилиния 223"/>
          <p:cNvSpPr/>
          <p:nvPr/>
        </p:nvSpPr>
        <p:spPr>
          <a:xfrm>
            <a:off x="4034759" y="3033842"/>
            <a:ext cx="1062530" cy="1024454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2938379" y="2521362"/>
            <a:ext cx="660954" cy="663698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7" name="Полилиния 226"/>
          <p:cNvSpPr/>
          <p:nvPr/>
        </p:nvSpPr>
        <p:spPr>
          <a:xfrm>
            <a:off x="2477346" y="1665354"/>
            <a:ext cx="823194" cy="1052721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8" name="Полилиния 227"/>
          <p:cNvSpPr/>
          <p:nvPr/>
        </p:nvSpPr>
        <p:spPr>
          <a:xfrm>
            <a:off x="3821506" y="3805903"/>
            <a:ext cx="792277" cy="720972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9" name="Полилиния 228"/>
          <p:cNvSpPr/>
          <p:nvPr/>
        </p:nvSpPr>
        <p:spPr>
          <a:xfrm>
            <a:off x="4698206" y="3384930"/>
            <a:ext cx="811628" cy="84050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3475976" y="4149054"/>
            <a:ext cx="800525" cy="766532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1" name="Полилиния 230"/>
          <p:cNvSpPr/>
          <p:nvPr/>
        </p:nvSpPr>
        <p:spPr>
          <a:xfrm>
            <a:off x="3121226" y="2169621"/>
            <a:ext cx="700276" cy="784710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2" name="Полилиния 231"/>
          <p:cNvSpPr/>
          <p:nvPr/>
        </p:nvSpPr>
        <p:spPr>
          <a:xfrm>
            <a:off x="2139314" y="1659537"/>
            <a:ext cx="539798" cy="645357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3" name="Полилиния 232"/>
          <p:cNvSpPr/>
          <p:nvPr/>
        </p:nvSpPr>
        <p:spPr>
          <a:xfrm>
            <a:off x="1397732" y="2878146"/>
            <a:ext cx="645912" cy="858600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4" name="Полилиния 233"/>
          <p:cNvSpPr/>
          <p:nvPr/>
        </p:nvSpPr>
        <p:spPr>
          <a:xfrm>
            <a:off x="2232326" y="2678838"/>
            <a:ext cx="985420" cy="571448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5" name="Полилиния 234"/>
          <p:cNvSpPr/>
          <p:nvPr/>
        </p:nvSpPr>
        <p:spPr>
          <a:xfrm>
            <a:off x="3263897" y="3448389"/>
            <a:ext cx="1003769" cy="770696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2529599" y="3568518"/>
            <a:ext cx="1020923" cy="95065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1645281" y="3385292"/>
            <a:ext cx="712522" cy="794487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2699768" y="2930168"/>
            <a:ext cx="1152451" cy="756873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9" name="Полилиния 238"/>
          <p:cNvSpPr/>
          <p:nvPr/>
        </p:nvSpPr>
        <p:spPr>
          <a:xfrm>
            <a:off x="5392294" y="3404355"/>
            <a:ext cx="614955" cy="85317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0" name="Полилиния 239"/>
          <p:cNvSpPr/>
          <p:nvPr/>
        </p:nvSpPr>
        <p:spPr>
          <a:xfrm>
            <a:off x="4437720" y="3876250"/>
            <a:ext cx="1369828" cy="90817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1" name="Полилиния 240"/>
          <p:cNvSpPr/>
          <p:nvPr/>
        </p:nvSpPr>
        <p:spPr>
          <a:xfrm>
            <a:off x="5663142" y="2658351"/>
            <a:ext cx="953336" cy="961565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6146001" y="4561561"/>
            <a:ext cx="607381" cy="559922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3" name="Полилиния 242"/>
          <p:cNvSpPr/>
          <p:nvPr/>
        </p:nvSpPr>
        <p:spPr>
          <a:xfrm>
            <a:off x="1811849" y="1918839"/>
            <a:ext cx="959791" cy="1068415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4" name="Полилиния 243"/>
          <p:cNvSpPr/>
          <p:nvPr/>
        </p:nvSpPr>
        <p:spPr>
          <a:xfrm>
            <a:off x="3126394" y="4475437"/>
            <a:ext cx="1053965" cy="981825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2530771" y="4149058"/>
            <a:ext cx="701739" cy="104618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49622" y="4330369"/>
            <a:ext cx="899216" cy="76534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1810467" y="2714214"/>
            <a:ext cx="431445" cy="36647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5634092" y="1688900"/>
            <a:ext cx="1027796" cy="1107264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1" name="Полилиния 250"/>
          <p:cNvSpPr/>
          <p:nvPr/>
        </p:nvSpPr>
        <p:spPr>
          <a:xfrm>
            <a:off x="4962806" y="2479146"/>
            <a:ext cx="907423" cy="468634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379502" y="2764031"/>
            <a:ext cx="953721" cy="1029157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296088" y="1918623"/>
            <a:ext cx="967610" cy="82240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4254460" y="2382684"/>
            <a:ext cx="453712" cy="257289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3610932" y="2515923"/>
            <a:ext cx="1004648" cy="1019969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2902585" y="1600268"/>
            <a:ext cx="652790" cy="721330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458177" y="2676729"/>
            <a:ext cx="912053" cy="624846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5749863" y="4027503"/>
            <a:ext cx="962980" cy="813219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5920557" y="3410128"/>
            <a:ext cx="980920" cy="706397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1" name="Полилиния 270"/>
          <p:cNvSpPr/>
          <p:nvPr/>
        </p:nvSpPr>
        <p:spPr>
          <a:xfrm>
            <a:off x="1973733" y="3022447"/>
            <a:ext cx="1070622" cy="895918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4" name="Полилиния 273"/>
          <p:cNvSpPr/>
          <p:nvPr/>
        </p:nvSpPr>
        <p:spPr>
          <a:xfrm>
            <a:off x="952319" y="2436654"/>
            <a:ext cx="1137175" cy="97057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7" name="Полилиния 276"/>
          <p:cNvSpPr/>
          <p:nvPr/>
        </p:nvSpPr>
        <p:spPr>
          <a:xfrm>
            <a:off x="576132" y="3349801"/>
            <a:ext cx="954878" cy="605894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8" name="Полилиния 277"/>
          <p:cNvSpPr/>
          <p:nvPr/>
        </p:nvSpPr>
        <p:spPr>
          <a:xfrm>
            <a:off x="1059381" y="4021741"/>
            <a:ext cx="928836" cy="953350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0" name="Полилиния 279"/>
          <p:cNvSpPr/>
          <p:nvPr/>
        </p:nvSpPr>
        <p:spPr>
          <a:xfrm>
            <a:off x="932041" y="3530724"/>
            <a:ext cx="865178" cy="64322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1" name="Полилиния 280"/>
          <p:cNvSpPr/>
          <p:nvPr/>
        </p:nvSpPr>
        <p:spPr>
          <a:xfrm>
            <a:off x="688040" y="3939419"/>
            <a:ext cx="852638" cy="84997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3" name="Полилиния 282"/>
          <p:cNvSpPr/>
          <p:nvPr/>
        </p:nvSpPr>
        <p:spPr>
          <a:xfrm>
            <a:off x="174914" y="4509924"/>
            <a:ext cx="852638" cy="685339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6" name="Полилиния 285"/>
          <p:cNvSpPr/>
          <p:nvPr/>
        </p:nvSpPr>
        <p:spPr>
          <a:xfrm>
            <a:off x="1810722" y="3847534"/>
            <a:ext cx="999246" cy="1248160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90" name="Полилиния 289"/>
          <p:cNvSpPr/>
          <p:nvPr/>
        </p:nvSpPr>
        <p:spPr>
          <a:xfrm>
            <a:off x="5568506" y="4603695"/>
            <a:ext cx="690598" cy="943778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92" name="Полилиния 291"/>
          <p:cNvSpPr/>
          <p:nvPr/>
        </p:nvSpPr>
        <p:spPr>
          <a:xfrm>
            <a:off x="4742878" y="4561604"/>
            <a:ext cx="1095216" cy="894482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93" name="Полилиния 292"/>
          <p:cNvSpPr/>
          <p:nvPr/>
        </p:nvSpPr>
        <p:spPr>
          <a:xfrm>
            <a:off x="6035356" y="4986591"/>
            <a:ext cx="590288" cy="1045239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301" name="Прямоугольник 300"/>
          <p:cNvSpPr/>
          <p:nvPr/>
        </p:nvSpPr>
        <p:spPr>
          <a:xfrm>
            <a:off x="1540655" y="2690335"/>
            <a:ext cx="645224" cy="161583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sz="105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17" name="Прямоугольник 316"/>
          <p:cNvSpPr/>
          <p:nvPr/>
        </p:nvSpPr>
        <p:spPr>
          <a:xfrm>
            <a:off x="4881619" y="3146920"/>
            <a:ext cx="1256430" cy="33855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2422006" y="2639951"/>
            <a:ext cx="1795638" cy="725836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0…+2</a:t>
            </a:r>
            <a:endParaRPr lang="ru-RU" sz="105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900" b="1" u="sng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</a:t>
            </a: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9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+3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…+5</a:t>
            </a:r>
            <a:endParaRPr lang="ru-RU" sz="105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7" name="Прямоугольник 106"/>
          <p:cNvSpPr/>
          <p:nvPr/>
        </p:nvSpPr>
        <p:spPr>
          <a:xfrm>
            <a:off x="3113100" y="5091270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0" name="Прямоугольник 109"/>
          <p:cNvSpPr/>
          <p:nvPr/>
        </p:nvSpPr>
        <p:spPr>
          <a:xfrm>
            <a:off x="5568506" y="1916259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1" name="Прямоугольник 110"/>
          <p:cNvSpPr/>
          <p:nvPr/>
        </p:nvSpPr>
        <p:spPr>
          <a:xfrm>
            <a:off x="3040037" y="1894456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6025584" y="5547473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3" name="Прямоугольник 112"/>
          <p:cNvSpPr/>
          <p:nvPr/>
        </p:nvSpPr>
        <p:spPr>
          <a:xfrm>
            <a:off x="159282" y="4841808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5144271" y="4421776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1015263" y="3695450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7" name="Прямоугольник 116"/>
          <p:cNvSpPr/>
          <p:nvPr/>
        </p:nvSpPr>
        <p:spPr>
          <a:xfrm>
            <a:off x="2626935" y="3990045"/>
            <a:ext cx="1810807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1050" b="1" u="sng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0…+2</a:t>
            </a:r>
            <a:endParaRPr lang="ru-RU" sz="1200" b="1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1050" b="1" u="sng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</a:t>
            </a:r>
            <a:r>
              <a:rPr lang="ru-RU" sz="105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+3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…+5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Полилиния 1"/>
          <p:cNvSpPr/>
          <p:nvPr/>
        </p:nvSpPr>
        <p:spPr>
          <a:xfrm>
            <a:off x="1367965" y="2882212"/>
            <a:ext cx="1002183" cy="2040941"/>
          </a:xfrm>
          <a:custGeom>
            <a:avLst/>
            <a:gdLst>
              <a:gd name="connsiteX0" fmla="*/ 0 w 1002183"/>
              <a:gd name="connsiteY0" fmla="*/ 51206 h 2040941"/>
              <a:gd name="connsiteX1" fmla="*/ 138989 w 1002183"/>
              <a:gd name="connsiteY1" fmla="*/ 65837 h 2040941"/>
              <a:gd name="connsiteX2" fmla="*/ 212141 w 1002183"/>
              <a:gd name="connsiteY2" fmla="*/ 65837 h 2040941"/>
              <a:gd name="connsiteX3" fmla="*/ 263348 w 1002183"/>
              <a:gd name="connsiteY3" fmla="*/ 21945 h 2040941"/>
              <a:gd name="connsiteX4" fmla="*/ 329184 w 1002183"/>
              <a:gd name="connsiteY4" fmla="*/ 0 h 2040941"/>
              <a:gd name="connsiteX5" fmla="*/ 373076 w 1002183"/>
              <a:gd name="connsiteY5" fmla="*/ 51206 h 2040941"/>
              <a:gd name="connsiteX6" fmla="*/ 453543 w 1002183"/>
              <a:gd name="connsiteY6" fmla="*/ 43891 h 2040941"/>
              <a:gd name="connsiteX7" fmla="*/ 526695 w 1002183"/>
              <a:gd name="connsiteY7" fmla="*/ 29261 h 2040941"/>
              <a:gd name="connsiteX8" fmla="*/ 614477 w 1002183"/>
              <a:gd name="connsiteY8" fmla="*/ 51206 h 2040941"/>
              <a:gd name="connsiteX9" fmla="*/ 665684 w 1002183"/>
              <a:gd name="connsiteY9" fmla="*/ 80467 h 2040941"/>
              <a:gd name="connsiteX10" fmla="*/ 643738 w 1002183"/>
              <a:gd name="connsiteY10" fmla="*/ 190195 h 2040941"/>
              <a:gd name="connsiteX11" fmla="*/ 607162 w 1002183"/>
              <a:gd name="connsiteY11" fmla="*/ 285293 h 2040941"/>
              <a:gd name="connsiteX12" fmla="*/ 607162 w 1002183"/>
              <a:gd name="connsiteY12" fmla="*/ 351129 h 2040941"/>
              <a:gd name="connsiteX13" fmla="*/ 614477 w 1002183"/>
              <a:gd name="connsiteY13" fmla="*/ 453542 h 2040941"/>
              <a:gd name="connsiteX14" fmla="*/ 643738 w 1002183"/>
              <a:gd name="connsiteY14" fmla="*/ 526694 h 2040941"/>
              <a:gd name="connsiteX15" fmla="*/ 636423 w 1002183"/>
              <a:gd name="connsiteY15" fmla="*/ 592531 h 2040941"/>
              <a:gd name="connsiteX16" fmla="*/ 658368 w 1002183"/>
              <a:gd name="connsiteY16" fmla="*/ 658368 h 2040941"/>
              <a:gd name="connsiteX17" fmla="*/ 702260 w 1002183"/>
              <a:gd name="connsiteY17" fmla="*/ 694944 h 2040941"/>
              <a:gd name="connsiteX18" fmla="*/ 716890 w 1002183"/>
              <a:gd name="connsiteY18" fmla="*/ 768096 h 2040941"/>
              <a:gd name="connsiteX19" fmla="*/ 760781 w 1002183"/>
              <a:gd name="connsiteY19" fmla="*/ 855878 h 2040941"/>
              <a:gd name="connsiteX20" fmla="*/ 819303 w 1002183"/>
              <a:gd name="connsiteY20" fmla="*/ 899769 h 2040941"/>
              <a:gd name="connsiteX21" fmla="*/ 870509 w 1002183"/>
              <a:gd name="connsiteY21" fmla="*/ 958291 h 2040941"/>
              <a:gd name="connsiteX22" fmla="*/ 929031 w 1002183"/>
              <a:gd name="connsiteY22" fmla="*/ 994867 h 2040941"/>
              <a:gd name="connsiteX23" fmla="*/ 958292 w 1002183"/>
              <a:gd name="connsiteY23" fmla="*/ 1038758 h 2040941"/>
              <a:gd name="connsiteX24" fmla="*/ 1002183 w 1002183"/>
              <a:gd name="connsiteY24" fmla="*/ 1053389 h 2040941"/>
              <a:gd name="connsiteX25" fmla="*/ 1002183 w 1002183"/>
              <a:gd name="connsiteY25" fmla="*/ 1089965 h 2040941"/>
              <a:gd name="connsiteX26" fmla="*/ 1002183 w 1002183"/>
              <a:gd name="connsiteY26" fmla="*/ 1133856 h 2040941"/>
              <a:gd name="connsiteX27" fmla="*/ 965607 w 1002183"/>
              <a:gd name="connsiteY27" fmla="*/ 1177747 h 2040941"/>
              <a:gd name="connsiteX28" fmla="*/ 899770 w 1002183"/>
              <a:gd name="connsiteY28" fmla="*/ 1170432 h 2040941"/>
              <a:gd name="connsiteX29" fmla="*/ 870509 w 1002183"/>
              <a:gd name="connsiteY29" fmla="*/ 1185062 h 2040941"/>
              <a:gd name="connsiteX30" fmla="*/ 746151 w 1002183"/>
              <a:gd name="connsiteY30" fmla="*/ 1221638 h 2040941"/>
              <a:gd name="connsiteX31" fmla="*/ 738836 w 1002183"/>
              <a:gd name="connsiteY31" fmla="*/ 1265529 h 2040941"/>
              <a:gd name="connsiteX32" fmla="*/ 724205 w 1002183"/>
              <a:gd name="connsiteY32" fmla="*/ 1294790 h 2040941"/>
              <a:gd name="connsiteX33" fmla="*/ 651053 w 1002183"/>
              <a:gd name="connsiteY33" fmla="*/ 1265529 h 2040941"/>
              <a:gd name="connsiteX34" fmla="*/ 563271 w 1002183"/>
              <a:gd name="connsiteY34" fmla="*/ 1294790 h 2040941"/>
              <a:gd name="connsiteX35" fmla="*/ 468173 w 1002183"/>
              <a:gd name="connsiteY35" fmla="*/ 1324051 h 2040941"/>
              <a:gd name="connsiteX36" fmla="*/ 446228 w 1002183"/>
              <a:gd name="connsiteY36" fmla="*/ 1389888 h 2040941"/>
              <a:gd name="connsiteX37" fmla="*/ 475488 w 1002183"/>
              <a:gd name="connsiteY37" fmla="*/ 1426464 h 2040941"/>
              <a:gd name="connsiteX38" fmla="*/ 460858 w 1002183"/>
              <a:gd name="connsiteY38" fmla="*/ 1484985 h 2040941"/>
              <a:gd name="connsiteX39" fmla="*/ 446228 w 1002183"/>
              <a:gd name="connsiteY39" fmla="*/ 1565453 h 2040941"/>
              <a:gd name="connsiteX40" fmla="*/ 475488 w 1002183"/>
              <a:gd name="connsiteY40" fmla="*/ 1645920 h 2040941"/>
              <a:gd name="connsiteX41" fmla="*/ 482804 w 1002183"/>
              <a:gd name="connsiteY41" fmla="*/ 1675181 h 2040941"/>
              <a:gd name="connsiteX42" fmla="*/ 482804 w 1002183"/>
              <a:gd name="connsiteY42" fmla="*/ 1719072 h 2040941"/>
              <a:gd name="connsiteX43" fmla="*/ 599847 w 1002183"/>
              <a:gd name="connsiteY43" fmla="*/ 1755648 h 2040941"/>
              <a:gd name="connsiteX44" fmla="*/ 614477 w 1002183"/>
              <a:gd name="connsiteY44" fmla="*/ 1799539 h 2040941"/>
              <a:gd name="connsiteX45" fmla="*/ 497434 w 1002183"/>
              <a:gd name="connsiteY45" fmla="*/ 1799539 h 2040941"/>
              <a:gd name="connsiteX46" fmla="*/ 497434 w 1002183"/>
              <a:gd name="connsiteY46" fmla="*/ 2040941 h 204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02183" h="2040941">
                <a:moveTo>
                  <a:pt x="0" y="51206"/>
                </a:moveTo>
                <a:lnTo>
                  <a:pt x="138989" y="65837"/>
                </a:lnTo>
                <a:lnTo>
                  <a:pt x="212141" y="65837"/>
                </a:lnTo>
                <a:lnTo>
                  <a:pt x="263348" y="21945"/>
                </a:lnTo>
                <a:lnTo>
                  <a:pt x="329184" y="0"/>
                </a:lnTo>
                <a:lnTo>
                  <a:pt x="373076" y="51206"/>
                </a:lnTo>
                <a:lnTo>
                  <a:pt x="453543" y="43891"/>
                </a:lnTo>
                <a:lnTo>
                  <a:pt x="526695" y="29261"/>
                </a:lnTo>
                <a:lnTo>
                  <a:pt x="614477" y="51206"/>
                </a:lnTo>
                <a:lnTo>
                  <a:pt x="665684" y="80467"/>
                </a:lnTo>
                <a:lnTo>
                  <a:pt x="643738" y="190195"/>
                </a:lnTo>
                <a:lnTo>
                  <a:pt x="607162" y="285293"/>
                </a:lnTo>
                <a:lnTo>
                  <a:pt x="607162" y="351129"/>
                </a:lnTo>
                <a:lnTo>
                  <a:pt x="614477" y="453542"/>
                </a:lnTo>
                <a:lnTo>
                  <a:pt x="643738" y="526694"/>
                </a:lnTo>
                <a:lnTo>
                  <a:pt x="636423" y="592531"/>
                </a:lnTo>
                <a:lnTo>
                  <a:pt x="658368" y="658368"/>
                </a:lnTo>
                <a:lnTo>
                  <a:pt x="702260" y="694944"/>
                </a:lnTo>
                <a:lnTo>
                  <a:pt x="716890" y="768096"/>
                </a:lnTo>
                <a:lnTo>
                  <a:pt x="760781" y="855878"/>
                </a:lnTo>
                <a:lnTo>
                  <a:pt x="819303" y="899769"/>
                </a:lnTo>
                <a:lnTo>
                  <a:pt x="870509" y="958291"/>
                </a:lnTo>
                <a:lnTo>
                  <a:pt x="929031" y="994867"/>
                </a:lnTo>
                <a:lnTo>
                  <a:pt x="958292" y="1038758"/>
                </a:lnTo>
                <a:lnTo>
                  <a:pt x="1002183" y="1053389"/>
                </a:lnTo>
                <a:lnTo>
                  <a:pt x="1002183" y="1089965"/>
                </a:lnTo>
                <a:lnTo>
                  <a:pt x="1002183" y="1133856"/>
                </a:lnTo>
                <a:lnTo>
                  <a:pt x="965607" y="1177747"/>
                </a:lnTo>
                <a:lnTo>
                  <a:pt x="899770" y="1170432"/>
                </a:lnTo>
                <a:lnTo>
                  <a:pt x="870509" y="1185062"/>
                </a:lnTo>
                <a:lnTo>
                  <a:pt x="746151" y="1221638"/>
                </a:lnTo>
                <a:lnTo>
                  <a:pt x="738836" y="1265529"/>
                </a:lnTo>
                <a:lnTo>
                  <a:pt x="724205" y="1294790"/>
                </a:lnTo>
                <a:lnTo>
                  <a:pt x="651053" y="1265529"/>
                </a:lnTo>
                <a:lnTo>
                  <a:pt x="563271" y="1294790"/>
                </a:lnTo>
                <a:lnTo>
                  <a:pt x="468173" y="1324051"/>
                </a:lnTo>
                <a:lnTo>
                  <a:pt x="446228" y="1389888"/>
                </a:lnTo>
                <a:lnTo>
                  <a:pt x="475488" y="1426464"/>
                </a:lnTo>
                <a:lnTo>
                  <a:pt x="460858" y="1484985"/>
                </a:lnTo>
                <a:lnTo>
                  <a:pt x="446228" y="1565453"/>
                </a:lnTo>
                <a:lnTo>
                  <a:pt x="475488" y="1645920"/>
                </a:lnTo>
                <a:lnTo>
                  <a:pt x="482804" y="1675181"/>
                </a:lnTo>
                <a:lnTo>
                  <a:pt x="482804" y="1719072"/>
                </a:lnTo>
                <a:lnTo>
                  <a:pt x="599847" y="1755648"/>
                </a:lnTo>
                <a:lnTo>
                  <a:pt x="614477" y="1799539"/>
                </a:lnTo>
                <a:lnTo>
                  <a:pt x="497434" y="1799539"/>
                </a:lnTo>
                <a:lnTo>
                  <a:pt x="497434" y="2040941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2336800" y="2730523"/>
            <a:ext cx="2292350" cy="1206500"/>
          </a:xfrm>
          <a:custGeom>
            <a:avLst/>
            <a:gdLst>
              <a:gd name="connsiteX0" fmla="*/ 0 w 2292350"/>
              <a:gd name="connsiteY0" fmla="*/ 1187450 h 1206500"/>
              <a:gd name="connsiteX1" fmla="*/ 63500 w 2292350"/>
              <a:gd name="connsiteY1" fmla="*/ 1117600 h 1206500"/>
              <a:gd name="connsiteX2" fmla="*/ 133350 w 2292350"/>
              <a:gd name="connsiteY2" fmla="*/ 1206500 h 1206500"/>
              <a:gd name="connsiteX3" fmla="*/ 247650 w 2292350"/>
              <a:gd name="connsiteY3" fmla="*/ 1162050 h 1206500"/>
              <a:gd name="connsiteX4" fmla="*/ 203200 w 2292350"/>
              <a:gd name="connsiteY4" fmla="*/ 1028700 h 1206500"/>
              <a:gd name="connsiteX5" fmla="*/ 260350 w 2292350"/>
              <a:gd name="connsiteY5" fmla="*/ 977900 h 1206500"/>
              <a:gd name="connsiteX6" fmla="*/ 311150 w 2292350"/>
              <a:gd name="connsiteY6" fmla="*/ 990600 h 1206500"/>
              <a:gd name="connsiteX7" fmla="*/ 323850 w 2292350"/>
              <a:gd name="connsiteY7" fmla="*/ 952500 h 1206500"/>
              <a:gd name="connsiteX8" fmla="*/ 355600 w 2292350"/>
              <a:gd name="connsiteY8" fmla="*/ 971550 h 1206500"/>
              <a:gd name="connsiteX9" fmla="*/ 482600 w 2292350"/>
              <a:gd name="connsiteY9" fmla="*/ 946150 h 1206500"/>
              <a:gd name="connsiteX10" fmla="*/ 508000 w 2292350"/>
              <a:gd name="connsiteY10" fmla="*/ 977900 h 1206500"/>
              <a:gd name="connsiteX11" fmla="*/ 565150 w 2292350"/>
              <a:gd name="connsiteY11" fmla="*/ 958850 h 1206500"/>
              <a:gd name="connsiteX12" fmla="*/ 584200 w 2292350"/>
              <a:gd name="connsiteY12" fmla="*/ 933450 h 1206500"/>
              <a:gd name="connsiteX13" fmla="*/ 673100 w 2292350"/>
              <a:gd name="connsiteY13" fmla="*/ 971550 h 1206500"/>
              <a:gd name="connsiteX14" fmla="*/ 711200 w 2292350"/>
              <a:gd name="connsiteY14" fmla="*/ 952500 h 1206500"/>
              <a:gd name="connsiteX15" fmla="*/ 704850 w 2292350"/>
              <a:gd name="connsiteY15" fmla="*/ 863600 h 1206500"/>
              <a:gd name="connsiteX16" fmla="*/ 787400 w 2292350"/>
              <a:gd name="connsiteY16" fmla="*/ 844550 h 1206500"/>
              <a:gd name="connsiteX17" fmla="*/ 838200 w 2292350"/>
              <a:gd name="connsiteY17" fmla="*/ 876300 h 1206500"/>
              <a:gd name="connsiteX18" fmla="*/ 946150 w 2292350"/>
              <a:gd name="connsiteY18" fmla="*/ 850900 h 1206500"/>
              <a:gd name="connsiteX19" fmla="*/ 1225550 w 2292350"/>
              <a:gd name="connsiteY19" fmla="*/ 844550 h 1206500"/>
              <a:gd name="connsiteX20" fmla="*/ 1263650 w 2292350"/>
              <a:gd name="connsiteY20" fmla="*/ 895350 h 1206500"/>
              <a:gd name="connsiteX21" fmla="*/ 1308100 w 2292350"/>
              <a:gd name="connsiteY21" fmla="*/ 895350 h 1206500"/>
              <a:gd name="connsiteX22" fmla="*/ 1358900 w 2292350"/>
              <a:gd name="connsiteY22" fmla="*/ 838200 h 1206500"/>
              <a:gd name="connsiteX23" fmla="*/ 1435100 w 2292350"/>
              <a:gd name="connsiteY23" fmla="*/ 781050 h 1206500"/>
              <a:gd name="connsiteX24" fmla="*/ 1485900 w 2292350"/>
              <a:gd name="connsiteY24" fmla="*/ 768350 h 1206500"/>
              <a:gd name="connsiteX25" fmla="*/ 1524000 w 2292350"/>
              <a:gd name="connsiteY25" fmla="*/ 742950 h 1206500"/>
              <a:gd name="connsiteX26" fmla="*/ 1663700 w 2292350"/>
              <a:gd name="connsiteY26" fmla="*/ 749300 h 1206500"/>
              <a:gd name="connsiteX27" fmla="*/ 1733550 w 2292350"/>
              <a:gd name="connsiteY27" fmla="*/ 774700 h 1206500"/>
              <a:gd name="connsiteX28" fmla="*/ 1727200 w 2292350"/>
              <a:gd name="connsiteY28" fmla="*/ 787400 h 1206500"/>
              <a:gd name="connsiteX29" fmla="*/ 1803400 w 2292350"/>
              <a:gd name="connsiteY29" fmla="*/ 787400 h 1206500"/>
              <a:gd name="connsiteX30" fmla="*/ 1879600 w 2292350"/>
              <a:gd name="connsiteY30" fmla="*/ 806450 h 1206500"/>
              <a:gd name="connsiteX31" fmla="*/ 1943100 w 2292350"/>
              <a:gd name="connsiteY31" fmla="*/ 812800 h 1206500"/>
              <a:gd name="connsiteX32" fmla="*/ 1962150 w 2292350"/>
              <a:gd name="connsiteY32" fmla="*/ 781050 h 1206500"/>
              <a:gd name="connsiteX33" fmla="*/ 2038350 w 2292350"/>
              <a:gd name="connsiteY33" fmla="*/ 781050 h 1206500"/>
              <a:gd name="connsiteX34" fmla="*/ 2095500 w 2292350"/>
              <a:gd name="connsiteY34" fmla="*/ 781050 h 1206500"/>
              <a:gd name="connsiteX35" fmla="*/ 2120900 w 2292350"/>
              <a:gd name="connsiteY35" fmla="*/ 723900 h 1206500"/>
              <a:gd name="connsiteX36" fmla="*/ 2203450 w 2292350"/>
              <a:gd name="connsiteY36" fmla="*/ 717550 h 1206500"/>
              <a:gd name="connsiteX37" fmla="*/ 2241550 w 2292350"/>
              <a:gd name="connsiteY37" fmla="*/ 679450 h 1206500"/>
              <a:gd name="connsiteX38" fmla="*/ 2241550 w 2292350"/>
              <a:gd name="connsiteY38" fmla="*/ 641350 h 1206500"/>
              <a:gd name="connsiteX39" fmla="*/ 2292350 w 2292350"/>
              <a:gd name="connsiteY39" fmla="*/ 596900 h 1206500"/>
              <a:gd name="connsiteX40" fmla="*/ 2273300 w 2292350"/>
              <a:gd name="connsiteY40" fmla="*/ 571500 h 1206500"/>
              <a:gd name="connsiteX41" fmla="*/ 2178050 w 2292350"/>
              <a:gd name="connsiteY41" fmla="*/ 546100 h 1206500"/>
              <a:gd name="connsiteX42" fmla="*/ 2139950 w 2292350"/>
              <a:gd name="connsiteY42" fmla="*/ 476250 h 1206500"/>
              <a:gd name="connsiteX43" fmla="*/ 2120900 w 2292350"/>
              <a:gd name="connsiteY43" fmla="*/ 431800 h 1206500"/>
              <a:gd name="connsiteX44" fmla="*/ 2120900 w 2292350"/>
              <a:gd name="connsiteY44" fmla="*/ 431800 h 1206500"/>
              <a:gd name="connsiteX45" fmla="*/ 2146300 w 2292350"/>
              <a:gd name="connsiteY45" fmla="*/ 323850 h 1206500"/>
              <a:gd name="connsiteX46" fmla="*/ 2146300 w 2292350"/>
              <a:gd name="connsiteY46" fmla="*/ 266700 h 1206500"/>
              <a:gd name="connsiteX47" fmla="*/ 2146300 w 2292350"/>
              <a:gd name="connsiteY47" fmla="*/ 215900 h 1206500"/>
              <a:gd name="connsiteX48" fmla="*/ 2146300 w 2292350"/>
              <a:gd name="connsiteY48" fmla="*/ 95250 h 1206500"/>
              <a:gd name="connsiteX49" fmla="*/ 2152650 w 2292350"/>
              <a:gd name="connsiteY49" fmla="*/ 0 h 1206500"/>
              <a:gd name="connsiteX50" fmla="*/ 2152650 w 2292350"/>
              <a:gd name="connsiteY50" fmla="*/ 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292350" h="1206500">
                <a:moveTo>
                  <a:pt x="0" y="1187450"/>
                </a:moveTo>
                <a:lnTo>
                  <a:pt x="63500" y="1117600"/>
                </a:lnTo>
                <a:lnTo>
                  <a:pt x="133350" y="1206500"/>
                </a:lnTo>
                <a:lnTo>
                  <a:pt x="247650" y="1162050"/>
                </a:lnTo>
                <a:lnTo>
                  <a:pt x="203200" y="1028700"/>
                </a:lnTo>
                <a:lnTo>
                  <a:pt x="260350" y="977900"/>
                </a:lnTo>
                <a:lnTo>
                  <a:pt x="311150" y="990600"/>
                </a:lnTo>
                <a:lnTo>
                  <a:pt x="323850" y="952500"/>
                </a:lnTo>
                <a:lnTo>
                  <a:pt x="355600" y="971550"/>
                </a:lnTo>
                <a:lnTo>
                  <a:pt x="482600" y="946150"/>
                </a:lnTo>
                <a:lnTo>
                  <a:pt x="508000" y="977900"/>
                </a:lnTo>
                <a:lnTo>
                  <a:pt x="565150" y="958850"/>
                </a:lnTo>
                <a:lnTo>
                  <a:pt x="584200" y="933450"/>
                </a:lnTo>
                <a:lnTo>
                  <a:pt x="673100" y="971550"/>
                </a:lnTo>
                <a:lnTo>
                  <a:pt x="711200" y="952500"/>
                </a:lnTo>
                <a:lnTo>
                  <a:pt x="704850" y="863600"/>
                </a:lnTo>
                <a:lnTo>
                  <a:pt x="787400" y="844550"/>
                </a:lnTo>
                <a:lnTo>
                  <a:pt x="838200" y="876300"/>
                </a:lnTo>
                <a:lnTo>
                  <a:pt x="946150" y="850900"/>
                </a:lnTo>
                <a:lnTo>
                  <a:pt x="1225550" y="844550"/>
                </a:lnTo>
                <a:lnTo>
                  <a:pt x="1263650" y="895350"/>
                </a:lnTo>
                <a:lnTo>
                  <a:pt x="1308100" y="895350"/>
                </a:lnTo>
                <a:lnTo>
                  <a:pt x="1358900" y="838200"/>
                </a:lnTo>
                <a:lnTo>
                  <a:pt x="1435100" y="781050"/>
                </a:lnTo>
                <a:lnTo>
                  <a:pt x="1485900" y="768350"/>
                </a:lnTo>
                <a:lnTo>
                  <a:pt x="1524000" y="742950"/>
                </a:lnTo>
                <a:lnTo>
                  <a:pt x="1663700" y="749300"/>
                </a:lnTo>
                <a:lnTo>
                  <a:pt x="1733550" y="774700"/>
                </a:lnTo>
                <a:lnTo>
                  <a:pt x="1727200" y="787400"/>
                </a:lnTo>
                <a:lnTo>
                  <a:pt x="1803400" y="787400"/>
                </a:lnTo>
                <a:lnTo>
                  <a:pt x="1879600" y="806450"/>
                </a:lnTo>
                <a:lnTo>
                  <a:pt x="1943100" y="812800"/>
                </a:lnTo>
                <a:lnTo>
                  <a:pt x="1962150" y="781050"/>
                </a:lnTo>
                <a:lnTo>
                  <a:pt x="2038350" y="781050"/>
                </a:lnTo>
                <a:lnTo>
                  <a:pt x="2095500" y="781050"/>
                </a:lnTo>
                <a:lnTo>
                  <a:pt x="2120900" y="723900"/>
                </a:lnTo>
                <a:lnTo>
                  <a:pt x="2203450" y="717550"/>
                </a:lnTo>
                <a:lnTo>
                  <a:pt x="2241550" y="679450"/>
                </a:lnTo>
                <a:lnTo>
                  <a:pt x="2241550" y="641350"/>
                </a:lnTo>
                <a:lnTo>
                  <a:pt x="2292350" y="596900"/>
                </a:lnTo>
                <a:lnTo>
                  <a:pt x="2273300" y="571500"/>
                </a:lnTo>
                <a:lnTo>
                  <a:pt x="2178050" y="546100"/>
                </a:lnTo>
                <a:lnTo>
                  <a:pt x="2139950" y="476250"/>
                </a:lnTo>
                <a:lnTo>
                  <a:pt x="2120900" y="431800"/>
                </a:lnTo>
                <a:lnTo>
                  <a:pt x="2120900" y="431800"/>
                </a:lnTo>
                <a:lnTo>
                  <a:pt x="2146300" y="323850"/>
                </a:lnTo>
                <a:lnTo>
                  <a:pt x="2146300" y="266700"/>
                </a:lnTo>
                <a:lnTo>
                  <a:pt x="2146300" y="215900"/>
                </a:lnTo>
                <a:lnTo>
                  <a:pt x="2146300" y="95250"/>
                </a:lnTo>
                <a:lnTo>
                  <a:pt x="2152650" y="0"/>
                </a:lnTo>
                <a:lnTo>
                  <a:pt x="2152650" y="0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109" name="Прямоугольник 108"/>
          <p:cNvSpPr/>
          <p:nvPr/>
        </p:nvSpPr>
        <p:spPr>
          <a:xfrm>
            <a:off x="2863013" y="3335953"/>
            <a:ext cx="958493" cy="33855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4044973" y="3581423"/>
            <a:ext cx="901700" cy="1492250"/>
          </a:xfrm>
          <a:custGeom>
            <a:avLst/>
            <a:gdLst>
              <a:gd name="connsiteX0" fmla="*/ 215900 w 901700"/>
              <a:gd name="connsiteY0" fmla="*/ 0 h 1492250"/>
              <a:gd name="connsiteX1" fmla="*/ 215900 w 901700"/>
              <a:gd name="connsiteY1" fmla="*/ 57150 h 1492250"/>
              <a:gd name="connsiteX2" fmla="*/ 152400 w 901700"/>
              <a:gd name="connsiteY2" fmla="*/ 101600 h 1492250"/>
              <a:gd name="connsiteX3" fmla="*/ 82550 w 901700"/>
              <a:gd name="connsiteY3" fmla="*/ 95250 h 1492250"/>
              <a:gd name="connsiteX4" fmla="*/ 69850 w 901700"/>
              <a:gd name="connsiteY4" fmla="*/ 133350 h 1492250"/>
              <a:gd name="connsiteX5" fmla="*/ 38100 w 901700"/>
              <a:gd name="connsiteY5" fmla="*/ 171450 h 1492250"/>
              <a:gd name="connsiteX6" fmla="*/ 38100 w 901700"/>
              <a:gd name="connsiteY6" fmla="*/ 196850 h 1492250"/>
              <a:gd name="connsiteX7" fmla="*/ 12700 w 901700"/>
              <a:gd name="connsiteY7" fmla="*/ 196850 h 1492250"/>
              <a:gd name="connsiteX8" fmla="*/ 0 w 901700"/>
              <a:gd name="connsiteY8" fmla="*/ 228600 h 1492250"/>
              <a:gd name="connsiteX9" fmla="*/ 6350 w 901700"/>
              <a:gd name="connsiteY9" fmla="*/ 273050 h 1492250"/>
              <a:gd name="connsiteX10" fmla="*/ 63500 w 901700"/>
              <a:gd name="connsiteY10" fmla="*/ 279400 h 1492250"/>
              <a:gd name="connsiteX11" fmla="*/ 69850 w 901700"/>
              <a:gd name="connsiteY11" fmla="*/ 323850 h 1492250"/>
              <a:gd name="connsiteX12" fmla="*/ 139700 w 901700"/>
              <a:gd name="connsiteY12" fmla="*/ 336550 h 1492250"/>
              <a:gd name="connsiteX13" fmla="*/ 158750 w 901700"/>
              <a:gd name="connsiteY13" fmla="*/ 254000 h 1492250"/>
              <a:gd name="connsiteX14" fmla="*/ 273050 w 901700"/>
              <a:gd name="connsiteY14" fmla="*/ 273050 h 1492250"/>
              <a:gd name="connsiteX15" fmla="*/ 279400 w 901700"/>
              <a:gd name="connsiteY15" fmla="*/ 222250 h 1492250"/>
              <a:gd name="connsiteX16" fmla="*/ 342900 w 901700"/>
              <a:gd name="connsiteY16" fmla="*/ 228600 h 1492250"/>
              <a:gd name="connsiteX17" fmla="*/ 438150 w 901700"/>
              <a:gd name="connsiteY17" fmla="*/ 254000 h 1492250"/>
              <a:gd name="connsiteX18" fmla="*/ 520700 w 901700"/>
              <a:gd name="connsiteY18" fmla="*/ 260350 h 1492250"/>
              <a:gd name="connsiteX19" fmla="*/ 565150 w 901700"/>
              <a:gd name="connsiteY19" fmla="*/ 260350 h 1492250"/>
              <a:gd name="connsiteX20" fmla="*/ 514350 w 901700"/>
              <a:gd name="connsiteY20" fmla="*/ 361950 h 1492250"/>
              <a:gd name="connsiteX21" fmla="*/ 482600 w 901700"/>
              <a:gd name="connsiteY21" fmla="*/ 419100 h 1492250"/>
              <a:gd name="connsiteX22" fmla="*/ 444500 w 901700"/>
              <a:gd name="connsiteY22" fmla="*/ 406400 h 1492250"/>
              <a:gd name="connsiteX23" fmla="*/ 438150 w 901700"/>
              <a:gd name="connsiteY23" fmla="*/ 463550 h 1492250"/>
              <a:gd name="connsiteX24" fmla="*/ 457200 w 901700"/>
              <a:gd name="connsiteY24" fmla="*/ 488950 h 1492250"/>
              <a:gd name="connsiteX25" fmla="*/ 457200 w 901700"/>
              <a:gd name="connsiteY25" fmla="*/ 584200 h 1492250"/>
              <a:gd name="connsiteX26" fmla="*/ 457200 w 901700"/>
              <a:gd name="connsiteY26" fmla="*/ 615950 h 1492250"/>
              <a:gd name="connsiteX27" fmla="*/ 425450 w 901700"/>
              <a:gd name="connsiteY27" fmla="*/ 609600 h 1492250"/>
              <a:gd name="connsiteX28" fmla="*/ 400050 w 901700"/>
              <a:gd name="connsiteY28" fmla="*/ 730250 h 1492250"/>
              <a:gd name="connsiteX29" fmla="*/ 469900 w 901700"/>
              <a:gd name="connsiteY29" fmla="*/ 736600 h 1492250"/>
              <a:gd name="connsiteX30" fmla="*/ 501650 w 901700"/>
              <a:gd name="connsiteY30" fmla="*/ 793750 h 1492250"/>
              <a:gd name="connsiteX31" fmla="*/ 476250 w 901700"/>
              <a:gd name="connsiteY31" fmla="*/ 857250 h 1492250"/>
              <a:gd name="connsiteX32" fmla="*/ 482600 w 901700"/>
              <a:gd name="connsiteY32" fmla="*/ 927100 h 1492250"/>
              <a:gd name="connsiteX33" fmla="*/ 514350 w 901700"/>
              <a:gd name="connsiteY33" fmla="*/ 946150 h 1492250"/>
              <a:gd name="connsiteX34" fmla="*/ 596900 w 901700"/>
              <a:gd name="connsiteY34" fmla="*/ 952500 h 1492250"/>
              <a:gd name="connsiteX35" fmla="*/ 660400 w 901700"/>
              <a:gd name="connsiteY35" fmla="*/ 952500 h 1492250"/>
              <a:gd name="connsiteX36" fmla="*/ 660400 w 901700"/>
              <a:gd name="connsiteY36" fmla="*/ 952500 h 1492250"/>
              <a:gd name="connsiteX37" fmla="*/ 901700 w 901700"/>
              <a:gd name="connsiteY37" fmla="*/ 996950 h 1492250"/>
              <a:gd name="connsiteX38" fmla="*/ 863600 w 901700"/>
              <a:gd name="connsiteY38" fmla="*/ 1047750 h 1492250"/>
              <a:gd name="connsiteX39" fmla="*/ 882650 w 901700"/>
              <a:gd name="connsiteY39" fmla="*/ 1123950 h 1492250"/>
              <a:gd name="connsiteX40" fmla="*/ 844550 w 901700"/>
              <a:gd name="connsiteY40" fmla="*/ 1149350 h 1492250"/>
              <a:gd name="connsiteX41" fmla="*/ 895350 w 901700"/>
              <a:gd name="connsiteY41" fmla="*/ 1187450 h 1492250"/>
              <a:gd name="connsiteX42" fmla="*/ 838200 w 901700"/>
              <a:gd name="connsiteY42" fmla="*/ 1206500 h 1492250"/>
              <a:gd name="connsiteX43" fmla="*/ 806450 w 901700"/>
              <a:gd name="connsiteY43" fmla="*/ 1257300 h 1492250"/>
              <a:gd name="connsiteX44" fmla="*/ 781050 w 901700"/>
              <a:gd name="connsiteY44" fmla="*/ 1295400 h 1492250"/>
              <a:gd name="connsiteX45" fmla="*/ 781050 w 901700"/>
              <a:gd name="connsiteY45" fmla="*/ 1333500 h 1492250"/>
              <a:gd name="connsiteX46" fmla="*/ 762000 w 901700"/>
              <a:gd name="connsiteY46" fmla="*/ 1377950 h 1492250"/>
              <a:gd name="connsiteX47" fmla="*/ 730250 w 901700"/>
              <a:gd name="connsiteY47" fmla="*/ 1422400 h 1492250"/>
              <a:gd name="connsiteX48" fmla="*/ 723900 w 901700"/>
              <a:gd name="connsiteY48" fmla="*/ 1473200 h 1492250"/>
              <a:gd name="connsiteX49" fmla="*/ 704850 w 901700"/>
              <a:gd name="connsiteY49" fmla="*/ 1492250 h 149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01700" h="1492250">
                <a:moveTo>
                  <a:pt x="215900" y="0"/>
                </a:moveTo>
                <a:lnTo>
                  <a:pt x="215900" y="57150"/>
                </a:lnTo>
                <a:lnTo>
                  <a:pt x="152400" y="101600"/>
                </a:lnTo>
                <a:lnTo>
                  <a:pt x="82550" y="95250"/>
                </a:lnTo>
                <a:lnTo>
                  <a:pt x="69850" y="133350"/>
                </a:lnTo>
                <a:lnTo>
                  <a:pt x="38100" y="171450"/>
                </a:lnTo>
                <a:lnTo>
                  <a:pt x="38100" y="196850"/>
                </a:lnTo>
                <a:lnTo>
                  <a:pt x="12700" y="196850"/>
                </a:lnTo>
                <a:lnTo>
                  <a:pt x="0" y="228600"/>
                </a:lnTo>
                <a:lnTo>
                  <a:pt x="6350" y="273050"/>
                </a:lnTo>
                <a:lnTo>
                  <a:pt x="63500" y="279400"/>
                </a:lnTo>
                <a:lnTo>
                  <a:pt x="69850" y="323850"/>
                </a:lnTo>
                <a:lnTo>
                  <a:pt x="139700" y="336550"/>
                </a:lnTo>
                <a:lnTo>
                  <a:pt x="158750" y="254000"/>
                </a:lnTo>
                <a:lnTo>
                  <a:pt x="273050" y="273050"/>
                </a:lnTo>
                <a:lnTo>
                  <a:pt x="279400" y="222250"/>
                </a:lnTo>
                <a:lnTo>
                  <a:pt x="342900" y="228600"/>
                </a:lnTo>
                <a:lnTo>
                  <a:pt x="438150" y="254000"/>
                </a:lnTo>
                <a:lnTo>
                  <a:pt x="520700" y="260350"/>
                </a:lnTo>
                <a:lnTo>
                  <a:pt x="565150" y="260350"/>
                </a:lnTo>
                <a:lnTo>
                  <a:pt x="514350" y="361950"/>
                </a:lnTo>
                <a:lnTo>
                  <a:pt x="482600" y="419100"/>
                </a:lnTo>
                <a:lnTo>
                  <a:pt x="444500" y="406400"/>
                </a:lnTo>
                <a:lnTo>
                  <a:pt x="438150" y="463550"/>
                </a:lnTo>
                <a:lnTo>
                  <a:pt x="457200" y="488950"/>
                </a:lnTo>
                <a:lnTo>
                  <a:pt x="457200" y="584200"/>
                </a:lnTo>
                <a:lnTo>
                  <a:pt x="457200" y="615950"/>
                </a:lnTo>
                <a:lnTo>
                  <a:pt x="425450" y="609600"/>
                </a:lnTo>
                <a:lnTo>
                  <a:pt x="400050" y="730250"/>
                </a:lnTo>
                <a:lnTo>
                  <a:pt x="469900" y="736600"/>
                </a:lnTo>
                <a:lnTo>
                  <a:pt x="501650" y="793750"/>
                </a:lnTo>
                <a:lnTo>
                  <a:pt x="476250" y="857250"/>
                </a:lnTo>
                <a:lnTo>
                  <a:pt x="482600" y="927100"/>
                </a:lnTo>
                <a:lnTo>
                  <a:pt x="514350" y="946150"/>
                </a:lnTo>
                <a:lnTo>
                  <a:pt x="596900" y="952500"/>
                </a:lnTo>
                <a:lnTo>
                  <a:pt x="660400" y="952500"/>
                </a:lnTo>
                <a:lnTo>
                  <a:pt x="660400" y="952500"/>
                </a:lnTo>
                <a:lnTo>
                  <a:pt x="901700" y="996950"/>
                </a:lnTo>
                <a:lnTo>
                  <a:pt x="863600" y="1047750"/>
                </a:lnTo>
                <a:lnTo>
                  <a:pt x="882650" y="1123950"/>
                </a:lnTo>
                <a:lnTo>
                  <a:pt x="844550" y="1149350"/>
                </a:lnTo>
                <a:lnTo>
                  <a:pt x="895350" y="1187450"/>
                </a:lnTo>
                <a:lnTo>
                  <a:pt x="838200" y="1206500"/>
                </a:lnTo>
                <a:lnTo>
                  <a:pt x="806450" y="1257300"/>
                </a:lnTo>
                <a:lnTo>
                  <a:pt x="781050" y="1295400"/>
                </a:lnTo>
                <a:lnTo>
                  <a:pt x="781050" y="1333500"/>
                </a:lnTo>
                <a:lnTo>
                  <a:pt x="762000" y="1377950"/>
                </a:lnTo>
                <a:lnTo>
                  <a:pt x="730250" y="1422400"/>
                </a:lnTo>
                <a:lnTo>
                  <a:pt x="723900" y="1473200"/>
                </a:lnTo>
                <a:lnTo>
                  <a:pt x="704850" y="1492250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4603750" y="2673350"/>
            <a:ext cx="1708150" cy="628650"/>
          </a:xfrm>
          <a:custGeom>
            <a:avLst/>
            <a:gdLst>
              <a:gd name="connsiteX0" fmla="*/ 0 w 1708150"/>
              <a:gd name="connsiteY0" fmla="*/ 628650 h 628650"/>
              <a:gd name="connsiteX1" fmla="*/ 50800 w 1708150"/>
              <a:gd name="connsiteY1" fmla="*/ 596900 h 628650"/>
              <a:gd name="connsiteX2" fmla="*/ 127000 w 1708150"/>
              <a:gd name="connsiteY2" fmla="*/ 615950 h 628650"/>
              <a:gd name="connsiteX3" fmla="*/ 139700 w 1708150"/>
              <a:gd name="connsiteY3" fmla="*/ 533400 h 628650"/>
              <a:gd name="connsiteX4" fmla="*/ 190500 w 1708150"/>
              <a:gd name="connsiteY4" fmla="*/ 495300 h 628650"/>
              <a:gd name="connsiteX5" fmla="*/ 196850 w 1708150"/>
              <a:gd name="connsiteY5" fmla="*/ 438150 h 628650"/>
              <a:gd name="connsiteX6" fmla="*/ 317500 w 1708150"/>
              <a:gd name="connsiteY6" fmla="*/ 457200 h 628650"/>
              <a:gd name="connsiteX7" fmla="*/ 419100 w 1708150"/>
              <a:gd name="connsiteY7" fmla="*/ 406400 h 628650"/>
              <a:gd name="connsiteX8" fmla="*/ 457200 w 1708150"/>
              <a:gd name="connsiteY8" fmla="*/ 374650 h 628650"/>
              <a:gd name="connsiteX9" fmla="*/ 539750 w 1708150"/>
              <a:gd name="connsiteY9" fmla="*/ 431800 h 628650"/>
              <a:gd name="connsiteX10" fmla="*/ 635000 w 1708150"/>
              <a:gd name="connsiteY10" fmla="*/ 431800 h 628650"/>
              <a:gd name="connsiteX11" fmla="*/ 736600 w 1708150"/>
              <a:gd name="connsiteY11" fmla="*/ 425450 h 628650"/>
              <a:gd name="connsiteX12" fmla="*/ 749300 w 1708150"/>
              <a:gd name="connsiteY12" fmla="*/ 419100 h 628650"/>
              <a:gd name="connsiteX13" fmla="*/ 762000 w 1708150"/>
              <a:gd name="connsiteY13" fmla="*/ 336550 h 628650"/>
              <a:gd name="connsiteX14" fmla="*/ 762000 w 1708150"/>
              <a:gd name="connsiteY14" fmla="*/ 260350 h 628650"/>
              <a:gd name="connsiteX15" fmla="*/ 749300 w 1708150"/>
              <a:gd name="connsiteY15" fmla="*/ 146050 h 628650"/>
              <a:gd name="connsiteX16" fmla="*/ 844550 w 1708150"/>
              <a:gd name="connsiteY16" fmla="*/ 120650 h 628650"/>
              <a:gd name="connsiteX17" fmla="*/ 990600 w 1708150"/>
              <a:gd name="connsiteY17" fmla="*/ 120650 h 628650"/>
              <a:gd name="connsiteX18" fmla="*/ 1104900 w 1708150"/>
              <a:gd name="connsiteY18" fmla="*/ 82550 h 628650"/>
              <a:gd name="connsiteX19" fmla="*/ 1225550 w 1708150"/>
              <a:gd name="connsiteY19" fmla="*/ 114300 h 628650"/>
              <a:gd name="connsiteX20" fmla="*/ 1295400 w 1708150"/>
              <a:gd name="connsiteY20" fmla="*/ 25400 h 628650"/>
              <a:gd name="connsiteX21" fmla="*/ 1270000 w 1708150"/>
              <a:gd name="connsiteY21" fmla="*/ 0 h 628650"/>
              <a:gd name="connsiteX22" fmla="*/ 1447800 w 1708150"/>
              <a:gd name="connsiteY22" fmla="*/ 50800 h 628650"/>
              <a:gd name="connsiteX23" fmla="*/ 1593850 w 1708150"/>
              <a:gd name="connsiteY23" fmla="*/ 107950 h 628650"/>
              <a:gd name="connsiteX24" fmla="*/ 1676400 w 1708150"/>
              <a:gd name="connsiteY24" fmla="*/ 120650 h 628650"/>
              <a:gd name="connsiteX25" fmla="*/ 1708150 w 1708150"/>
              <a:gd name="connsiteY25" fmla="*/ 10795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08150" h="628650">
                <a:moveTo>
                  <a:pt x="0" y="628650"/>
                </a:moveTo>
                <a:lnTo>
                  <a:pt x="50800" y="596900"/>
                </a:lnTo>
                <a:lnTo>
                  <a:pt x="127000" y="615950"/>
                </a:lnTo>
                <a:lnTo>
                  <a:pt x="139700" y="533400"/>
                </a:lnTo>
                <a:lnTo>
                  <a:pt x="190500" y="495300"/>
                </a:lnTo>
                <a:lnTo>
                  <a:pt x="196850" y="438150"/>
                </a:lnTo>
                <a:lnTo>
                  <a:pt x="317500" y="457200"/>
                </a:lnTo>
                <a:lnTo>
                  <a:pt x="419100" y="406400"/>
                </a:lnTo>
                <a:lnTo>
                  <a:pt x="457200" y="374650"/>
                </a:lnTo>
                <a:lnTo>
                  <a:pt x="539750" y="431800"/>
                </a:lnTo>
                <a:lnTo>
                  <a:pt x="635000" y="431800"/>
                </a:lnTo>
                <a:lnTo>
                  <a:pt x="736600" y="425450"/>
                </a:lnTo>
                <a:lnTo>
                  <a:pt x="749300" y="419100"/>
                </a:lnTo>
                <a:lnTo>
                  <a:pt x="762000" y="336550"/>
                </a:lnTo>
                <a:lnTo>
                  <a:pt x="762000" y="260350"/>
                </a:lnTo>
                <a:lnTo>
                  <a:pt x="749300" y="146050"/>
                </a:lnTo>
                <a:lnTo>
                  <a:pt x="844550" y="120650"/>
                </a:lnTo>
                <a:lnTo>
                  <a:pt x="990600" y="120650"/>
                </a:lnTo>
                <a:lnTo>
                  <a:pt x="1104900" y="82550"/>
                </a:lnTo>
                <a:lnTo>
                  <a:pt x="1225550" y="114300"/>
                </a:lnTo>
                <a:lnTo>
                  <a:pt x="1295400" y="25400"/>
                </a:lnTo>
                <a:lnTo>
                  <a:pt x="1270000" y="0"/>
                </a:lnTo>
                <a:lnTo>
                  <a:pt x="1447800" y="50800"/>
                </a:lnTo>
                <a:lnTo>
                  <a:pt x="1593850" y="107950"/>
                </a:lnTo>
                <a:lnTo>
                  <a:pt x="1676400" y="120650"/>
                </a:lnTo>
                <a:lnTo>
                  <a:pt x="1708150" y="107950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pic>
        <p:nvPicPr>
          <p:cNvPr id="1025" name="Picture 1" descr="https://meteoinfo.ru/hmc-output/meteoalert/pict/01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1079" y="324674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meteoinfo.ru/hmc-output/meteoalert/pict/02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43" y="3545524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https://meteoinfo.ru/hmc-output/meteoalert/pict/022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5" y="3579463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s://meteoinfo.ru/hmc-output/meteoalert/pict/03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44" y="3877653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https://meteoinfo.ru/hmc-output/meteoalert/pict/04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3" y="387972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ttps://meteoinfo.ru/hmc-output/meteoalert/pict/05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44" y="4189812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1" name="Picture 7" descr="https://meteoinfo.ru/hmc-output/meteoalert/pict/06.gif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4" y="4207114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3" name="Picture 9" descr="https://meteoinfo.ru/hmc-output/meteoalert/pict/08.gif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2" y="451382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https://meteoinfo.ru/hmc-output/meteoalert/pict/09.gif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44" y="448024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5" name="Picture 11" descr="https://meteoinfo.ru/hmc-output/meteoalert/pict/010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1079" y="480047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https://meteoinfo.ru/hmc-output/meteoalert/pict/011.gif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44" y="4798396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7" name="Picture 13" descr="https://meteoinfo.ru/hmc-output/meteoalert/pict/012.gif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1" y="508465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https://meteoinfo.ru/hmc-output/meteoalert/pict/016.gif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44" y="5073765"/>
            <a:ext cx="238125" cy="238125"/>
          </a:xfrm>
          <a:prstGeom prst="rect">
            <a:avLst/>
          </a:prstGeom>
          <a:solidFill>
            <a:schemeClr val="bg2"/>
          </a:solidFill>
          <a:extLst/>
        </p:spPr>
      </p:pic>
      <p:pic>
        <p:nvPicPr>
          <p:cNvPr id="1041" name="Picture 17" descr="https://meteoinfo.ru/hmc-output/meteoalert/pict/014.gif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7866" y="3256272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18"/>
          <p:cNvSpPr>
            <a:spLocks noChangeArrowheads="1"/>
          </p:cNvSpPr>
          <p:nvPr/>
        </p:nvSpPr>
        <p:spPr bwMode="auto">
          <a:xfrm>
            <a:off x="5791223" y="1243645"/>
            <a:ext cx="184707" cy="646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ru-RU" altLang="ru-RU" sz="1800" smtClean="0">
                <a:solidFill>
                  <a:prstClr val="black"/>
                </a:solidFill>
                <a:latin typeface="Arial" charset="0"/>
              </a:rPr>
              <a:t/>
            </a:r>
            <a:br>
              <a:rPr lang="ru-RU" altLang="ru-RU" sz="1800" smtClean="0">
                <a:solidFill>
                  <a:prstClr val="black"/>
                </a:solidFill>
                <a:latin typeface="Arial" charset="0"/>
              </a:rPr>
            </a:br>
            <a:endParaRPr lang="ru-RU" altLang="ru-RU" sz="1800" smtClean="0">
              <a:solidFill>
                <a:prstClr val="black"/>
              </a:solidFill>
              <a:latin typeface="Arial" charset="0"/>
            </a:endParaRPr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1870975"/>
              </p:ext>
            </p:extLst>
          </p:nvPr>
        </p:nvGraphicFramePr>
        <p:xfrm>
          <a:off x="7619206" y="1150207"/>
          <a:ext cx="4495800" cy="16700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602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977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30393">
                <a:tc gridSpan="2">
                  <a:txBody>
                    <a:bodyPr/>
                    <a:lstStyle/>
                    <a:p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Степень интенсивности  опасных явлений</a:t>
                      </a:r>
                      <a:endParaRPr lang="ru-RU" sz="1100" b="1" kern="120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3948"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Оповещение о погоде не требуется.</a:t>
                      </a:r>
                      <a:endParaRPr lang="ru-RU" sz="1100" b="0" dirty="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2741"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121874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Погода потенциально опасна.</a:t>
                      </a:r>
                      <a:endParaRPr lang="ru-RU" sz="1100" b="0" dirty="0" smtClean="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1906"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Погода опасна имеет вероятность стихийных бедствий.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81077"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Погода очень опасна. Имеется вероятность крупных разрушений и катастроф.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pic>
        <p:nvPicPr>
          <p:cNvPr id="1046" name="Picture 22" descr="https://meteoinfo.ru/hmc-output/meteoalert/wl/2.gif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43" y="144808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9" name="Picture 25" descr="https://meteoinfo.ru/hmc-output/meteoalert/wl/5.gif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43" y="2486013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7" name="Picture 23" descr="https://meteoinfo.ru/hmc-output/meteoalert/wl/3.gif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43" y="182661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8" name="Picture 24" descr="https://meteoinfo.ru/hmc-output/meteoalert/wl/4.gif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99" y="2150634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17" descr="https://meteoinfo.ru/hmc-output/meteoalert/pict/014.gif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22" y="117876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10" descr="https://meteoinfo.ru/hmc-output/meteoalert/pict/09.gif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818" y="2395801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" name="Прямоугольник 93"/>
          <p:cNvSpPr/>
          <p:nvPr/>
        </p:nvSpPr>
        <p:spPr>
          <a:xfrm>
            <a:off x="642955" y="2386936"/>
            <a:ext cx="3794765" cy="238125"/>
          </a:xfrm>
          <a:prstGeom prst="rect">
            <a:avLst/>
          </a:prstGeom>
          <a:solidFill>
            <a:schemeClr val="bg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31425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15173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00511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481102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3494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0182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6883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3579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Сход снежных (ледовых) масс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6" name="Прямоугольник 95"/>
          <p:cNvSpPr/>
          <p:nvPr/>
        </p:nvSpPr>
        <p:spPr>
          <a:xfrm>
            <a:off x="376601" y="3700471"/>
            <a:ext cx="1809278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1050" b="1" u="sng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…+3</a:t>
            </a:r>
            <a:endParaRPr lang="ru-RU" sz="1200" b="1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1050" b="1" u="sng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</a:t>
            </a:r>
            <a:r>
              <a:rPr lang="ru-RU" sz="105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+3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…+6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0" name="Прямоугольник 99"/>
          <p:cNvSpPr/>
          <p:nvPr/>
        </p:nvSpPr>
        <p:spPr>
          <a:xfrm>
            <a:off x="647338" y="1169216"/>
            <a:ext cx="3790382" cy="247677"/>
          </a:xfrm>
          <a:prstGeom prst="rect">
            <a:avLst/>
          </a:prstGeom>
          <a:solidFill>
            <a:schemeClr val="bg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дорогах </a:t>
            </a:r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гололедица, снежная </a:t>
            </a: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каша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1" name="Прямоугольник 100"/>
          <p:cNvSpPr/>
          <p:nvPr/>
        </p:nvSpPr>
        <p:spPr>
          <a:xfrm>
            <a:off x="4616824" y="2202382"/>
            <a:ext cx="1810807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0…+2</a:t>
            </a:r>
          </a:p>
          <a:p>
            <a:pPr algn="ctr">
              <a:defRPr/>
            </a:pPr>
            <a:r>
              <a:rPr lang="ru-RU" sz="900" b="1" u="sng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</a:t>
            </a: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ru-RU" sz="9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+3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02" name="Прямоугольник 101"/>
          <p:cNvSpPr/>
          <p:nvPr/>
        </p:nvSpPr>
        <p:spPr>
          <a:xfrm>
            <a:off x="4902166" y="3615639"/>
            <a:ext cx="1810807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105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0…+2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105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+3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5" name="Прямоугольник 109"/>
          <p:cNvSpPr>
            <a:spLocks noChangeArrowheads="1"/>
          </p:cNvSpPr>
          <p:nvPr/>
        </p:nvSpPr>
        <p:spPr bwMode="auto">
          <a:xfrm>
            <a:off x="647338" y="1437517"/>
            <a:ext cx="3790404" cy="223296"/>
          </a:xfrm>
          <a:prstGeom prst="rect">
            <a:avLst/>
          </a:prstGeom>
          <a:solidFill>
            <a:schemeClr val="bg1"/>
          </a:solidFill>
          <a:ln w="3175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Ветер порывами до 15-20 м/с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7" name="Picture 1" descr="https://meteoinfo.ru/hmc-output/meteoalert/pict/01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22" y="1423193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8" name="Picture 2" descr="https://meteoinfo.ru/hmc-output/meteoalert/pict/02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828" y="190548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" name="Прямоугольник 109"/>
          <p:cNvSpPr>
            <a:spLocks noChangeArrowheads="1"/>
          </p:cNvSpPr>
          <p:nvPr/>
        </p:nvSpPr>
        <p:spPr bwMode="auto">
          <a:xfrm>
            <a:off x="647338" y="1901561"/>
            <a:ext cx="3799192" cy="238106"/>
          </a:xfrm>
          <a:prstGeom prst="rect">
            <a:avLst/>
          </a:prstGeom>
          <a:solidFill>
            <a:schemeClr val="bg1"/>
          </a:solidFill>
          <a:ln w="3175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Мокрый снег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3" name="Picture 11" descr="https://meteoinfo.ru/hmc-output/meteoalert/pict/010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817" y="2169621"/>
            <a:ext cx="238125" cy="203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" name="Прямоугольник 109"/>
          <p:cNvSpPr>
            <a:spLocks noChangeArrowheads="1"/>
          </p:cNvSpPr>
          <p:nvPr/>
        </p:nvSpPr>
        <p:spPr bwMode="auto">
          <a:xfrm>
            <a:off x="647338" y="2169621"/>
            <a:ext cx="3799192" cy="191964"/>
          </a:xfrm>
          <a:prstGeom prst="rect">
            <a:avLst/>
          </a:prstGeom>
          <a:solidFill>
            <a:schemeClr val="bg1"/>
          </a:solidFill>
          <a:ln w="3175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Дождь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5" name="Picture 5" descr="https://meteoinfo.ru/hmc-output/meteoalert/pict/04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22" y="1669786"/>
            <a:ext cx="238125" cy="214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Прямоугольник 109"/>
          <p:cNvSpPr>
            <a:spLocks noChangeArrowheads="1"/>
          </p:cNvSpPr>
          <p:nvPr/>
        </p:nvSpPr>
        <p:spPr bwMode="auto">
          <a:xfrm>
            <a:off x="647337" y="1688899"/>
            <a:ext cx="3799193" cy="184289"/>
          </a:xfrm>
          <a:prstGeom prst="rect">
            <a:avLst/>
          </a:prstGeom>
          <a:solidFill>
            <a:schemeClr val="bg1"/>
          </a:solidFill>
          <a:ln w="3175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Туман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2273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-12698" y="64"/>
            <a:ext cx="12207344" cy="96118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08" tIns="30761" rIns="61508" bIns="30761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 smtClean="0"/>
              <a:t>РИСКИ ВОЗНИКНОВЕНИЯ ЧРЕЗВЫЧАЙНЫХ СИТУАЦИЙ (ПРОИСШЕСТВИЙ)</a:t>
            </a:r>
            <a:endParaRPr lang="ru-RU" altLang="ru-RU" dirty="0"/>
          </a:p>
          <a:p>
            <a:r>
              <a:rPr lang="ru-RU" altLang="ru-RU" dirty="0"/>
              <a:t>НА ТЕРРИТОРИИ РЕСПУБЛИКИ ТАТАРСТАН 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151616" y="1829594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 связанных с затруднением движения автотранспорта, увеличением количества ДТП на автодорогах республики</a:t>
            </a:r>
            <a:endParaRPr lang="ru-RU" sz="1500" dirty="0">
              <a:solidFill>
                <a:prstClr val="black"/>
              </a:solidFill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154376" y="4344193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(происшествий), связанных с авариями на объектах ЖКХ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51624" y="5177861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 в местах массового выхода людей на лед и ледовых переправах, связанных с провалами людей и техники под лед 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151624" y="6020593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(происшествий), связанных с риском схода снежных (ледовых) масс со склонов и крыш зданий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10210006" y="5182394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 defTabSz="121862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cxnSp>
        <p:nvCxnSpPr>
          <p:cNvPr id="23" name="Прямая со стрелкой 22"/>
          <p:cNvCxnSpPr/>
          <p:nvPr/>
        </p:nvCxnSpPr>
        <p:spPr>
          <a:xfrm>
            <a:off x="9219407" y="221059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 стрелкой 24"/>
          <p:cNvCxnSpPr/>
          <p:nvPr/>
        </p:nvCxnSpPr>
        <p:spPr>
          <a:xfrm>
            <a:off x="9219407" y="4716337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 стрелкой 25"/>
          <p:cNvCxnSpPr/>
          <p:nvPr/>
        </p:nvCxnSpPr>
        <p:spPr>
          <a:xfrm>
            <a:off x="9219407" y="557580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 стрелкой 26"/>
          <p:cNvCxnSpPr/>
          <p:nvPr/>
        </p:nvCxnSpPr>
        <p:spPr>
          <a:xfrm>
            <a:off x="9219407" y="6390960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Прямоугольник 27"/>
          <p:cNvSpPr/>
          <p:nvPr/>
        </p:nvSpPr>
        <p:spPr>
          <a:xfrm>
            <a:off x="151616" y="2667795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(происшествий), связанных с техногенными пожарами, взрывами бытового газа, отравлений людей угарным </a:t>
            </a:r>
            <a:r>
              <a:rPr lang="ru-RU" sz="1500" dirty="0" smtClean="0">
                <a:solidFill>
                  <a:prstClr val="black"/>
                </a:solidFill>
                <a:latin typeface="Times New Roman"/>
                <a:ea typeface="Times New Roman"/>
              </a:rPr>
              <a:t>газом</a:t>
            </a:r>
            <a:endParaRPr lang="ru-RU" sz="1500" dirty="0">
              <a:solidFill>
                <a:prstClr val="black"/>
              </a:solidFill>
              <a:latin typeface="Times New Roman"/>
              <a:ea typeface="Times New Roman"/>
            </a:endParaRPr>
          </a:p>
        </p:txBody>
      </p:sp>
      <p:cxnSp>
        <p:nvCxnSpPr>
          <p:cNvPr id="30" name="Прямая со стрелкой 29"/>
          <p:cNvCxnSpPr/>
          <p:nvPr/>
        </p:nvCxnSpPr>
        <p:spPr>
          <a:xfrm>
            <a:off x="9216680" y="3039937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Прямоугольник 30"/>
          <p:cNvSpPr/>
          <p:nvPr/>
        </p:nvSpPr>
        <p:spPr>
          <a:xfrm>
            <a:off x="10210006" y="2667795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 defTabSz="121862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sp>
        <p:nvSpPr>
          <p:cNvPr id="32" name="Прямоугольник 31"/>
          <p:cNvSpPr/>
          <p:nvPr/>
        </p:nvSpPr>
        <p:spPr>
          <a:xfrm>
            <a:off x="151616" y="3505994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подтопления пониженных участков местности и улично-дорожной сети</a:t>
            </a:r>
          </a:p>
        </p:txBody>
      </p:sp>
      <p:cxnSp>
        <p:nvCxnSpPr>
          <p:cNvPr id="33" name="Прямая со стрелкой 32"/>
          <p:cNvCxnSpPr/>
          <p:nvPr/>
        </p:nvCxnSpPr>
        <p:spPr>
          <a:xfrm>
            <a:off x="9219407" y="388699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Прямоугольник 21"/>
          <p:cNvSpPr/>
          <p:nvPr/>
        </p:nvSpPr>
        <p:spPr>
          <a:xfrm>
            <a:off x="10210006" y="991394"/>
            <a:ext cx="1752600" cy="762000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7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Повышенный  уровень опасности</a:t>
            </a:r>
            <a:endParaRPr lang="ru-RU" sz="1400" b="1" dirty="0">
              <a:solidFill>
                <a:prstClr val="black"/>
              </a:solidFill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151629" y="991394"/>
            <a:ext cx="8915400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</a:t>
            </a:r>
            <a:r>
              <a:rPr lang="ru-RU" sz="1400" dirty="0">
                <a:solidFill>
                  <a:prstClr val="black"/>
                </a:solidFill>
                <a:latin typeface="Times New Roman"/>
                <a:ea typeface="Times New Roman"/>
              </a:rPr>
              <a:t>чрезвычайных ситуаций (происшествий) </a:t>
            </a:r>
            <a:r>
              <a:rPr lang="ru-RU" sz="1400" dirty="0" smtClean="0">
                <a:solidFill>
                  <a:prstClr val="black"/>
                </a:solidFill>
                <a:latin typeface="Times New Roman"/>
                <a:ea typeface="Times New Roman"/>
              </a:rPr>
              <a:t>на </a:t>
            </a:r>
            <a:r>
              <a:rPr lang="ru-RU" sz="1400" dirty="0">
                <a:solidFill>
                  <a:prstClr val="black"/>
                </a:solidFill>
                <a:latin typeface="Times New Roman"/>
                <a:ea typeface="Times New Roman"/>
              </a:rPr>
              <a:t>системах </a:t>
            </a:r>
            <a:r>
              <a:rPr lang="ru-RU" sz="1400" dirty="0" smtClean="0">
                <a:solidFill>
                  <a:prstClr val="black"/>
                </a:solidFill>
                <a:latin typeface="Times New Roman"/>
                <a:ea typeface="Times New Roman"/>
              </a:rPr>
              <a:t>электроснабжения, связанные </a:t>
            </a:r>
            <a:r>
              <a:rPr lang="ru-RU" sz="1400" dirty="0">
                <a:solidFill>
                  <a:prstClr val="black"/>
                </a:solidFill>
                <a:latin typeface="Times New Roman"/>
                <a:ea typeface="Times New Roman"/>
              </a:rPr>
              <a:t>с повреждением (обрывом) ЛЭП и линий связи, обрушением слабоукрепленных, широкоформатных конструкций, падением ветхих деревьев</a:t>
            </a:r>
            <a:endParaRPr lang="ru-RU" sz="1400" dirty="0">
              <a:solidFill>
                <a:prstClr val="black"/>
              </a:solidFill>
            </a:endParaRPr>
          </a:p>
        </p:txBody>
      </p:sp>
      <p:cxnSp>
        <p:nvCxnSpPr>
          <p:cNvPr id="29" name="Прямая со стрелкой 28"/>
          <p:cNvCxnSpPr/>
          <p:nvPr/>
        </p:nvCxnSpPr>
        <p:spPr>
          <a:xfrm>
            <a:off x="9219406" y="137239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Прямоугольник 35"/>
          <p:cNvSpPr/>
          <p:nvPr/>
        </p:nvSpPr>
        <p:spPr>
          <a:xfrm>
            <a:off x="10210006" y="4344194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 defTabSz="121862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10210006" y="1829594"/>
            <a:ext cx="1752600" cy="762000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7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Повышенный  уровень опасности</a:t>
            </a:r>
            <a:endParaRPr lang="ru-RU" sz="1400" b="1" dirty="0">
              <a:solidFill>
                <a:prstClr val="black"/>
              </a:solidFill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0210006" y="6020594"/>
            <a:ext cx="1752600" cy="762000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7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Повышенный  уровень опасности</a:t>
            </a:r>
            <a:endParaRPr lang="ru-RU" sz="1400" b="1" dirty="0">
              <a:solidFill>
                <a:prstClr val="black"/>
              </a:solidFill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10210006" y="3505994"/>
            <a:ext cx="1752600" cy="762000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7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Повышенный  уровень опасности</a:t>
            </a:r>
            <a:endParaRPr lang="ru-RU" sz="14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6508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704"/>
          <a:stretch/>
        </p:blipFill>
        <p:spPr bwMode="auto">
          <a:xfrm>
            <a:off x="-8677" y="723156"/>
            <a:ext cx="12199143" cy="61364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8" name="Группа 47"/>
          <p:cNvGrpSpPr/>
          <p:nvPr/>
        </p:nvGrpSpPr>
        <p:grpSpPr>
          <a:xfrm>
            <a:off x="11459919" y="76696"/>
            <a:ext cx="625918" cy="526555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883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МАТЕРИАЛЫ ПО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ОСАДКАМ И ПОРЫВАМ ВЕТРА </a:t>
            </a: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РЕСПУБЛИКИ ТАТАРСТАН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(ПО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РИСКУ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НАРУШЕНИЯ ЭЛЕКТРОСНАБЖЕНИЯ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10.03.2023) 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8692" y="3455250"/>
            <a:ext cx="2901890" cy="2585787"/>
            <a:chOff x="7765303" y="5615868"/>
            <a:chExt cx="2902268" cy="2585188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3" y="5615868"/>
              <a:ext cx="2902268" cy="2585188"/>
              <a:chOff x="6897579" y="4937519"/>
              <a:chExt cx="2580925" cy="1908730"/>
            </a:xfrm>
          </p:grpSpPr>
          <p:sp>
            <p:nvSpPr>
              <p:cNvPr id="450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50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51" name="Группа 450"/>
              <p:cNvGrpSpPr/>
              <p:nvPr/>
            </p:nvGrpSpPr>
            <p:grpSpPr>
              <a:xfrm>
                <a:off x="6897579" y="4937519"/>
                <a:ext cx="2580925" cy="1908730"/>
                <a:chOff x="9401429" y="3185186"/>
                <a:chExt cx="2953378" cy="3627972"/>
              </a:xfrm>
            </p:grpSpPr>
            <p:grpSp>
              <p:nvGrpSpPr>
                <p:cNvPr id="456" name="Группа 455"/>
                <p:cNvGrpSpPr/>
                <p:nvPr/>
              </p:nvGrpSpPr>
              <p:grpSpPr>
                <a:xfrm>
                  <a:off x="9401429" y="3185186"/>
                  <a:ext cx="2953378" cy="3627972"/>
                  <a:chOff x="6759623" y="4690463"/>
                  <a:chExt cx="2405296" cy="2149717"/>
                </a:xfrm>
              </p:grpSpPr>
              <p:sp>
                <p:nvSpPr>
                  <p:cNvPr id="461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4690463"/>
                    <a:ext cx="2134158" cy="2149717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транспортного сообщения 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4717228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5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6" name="Полилиния 465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7" name="Прямоугольник 466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505377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7" name="Скругленный прямоугольник 456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9" name="Прямоугольник 458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6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2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4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49" name="Рисунок 44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5922788"/>
              <a:ext cx="2310493" cy="215263"/>
            </a:xfrm>
            <a:prstGeom prst="rect">
              <a:avLst/>
            </a:prstGeom>
          </p:spPr>
        </p:pic>
      </p:grpSp>
      <p:sp>
        <p:nvSpPr>
          <p:cNvPr id="429" name="Скругленный прямоугольник 428"/>
          <p:cNvSpPr/>
          <p:nvPr/>
        </p:nvSpPr>
        <p:spPr>
          <a:xfrm>
            <a:off x="3235410" y="2239123"/>
            <a:ext cx="384125" cy="21753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430" name="TextBox 23"/>
          <p:cNvSpPr txBox="1"/>
          <p:nvPr/>
        </p:nvSpPr>
        <p:spPr bwMode="auto">
          <a:xfrm>
            <a:off x="2467737" y="2044516"/>
            <a:ext cx="480003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431" name="TextBox 23"/>
          <p:cNvSpPr txBox="1"/>
          <p:nvPr/>
        </p:nvSpPr>
        <p:spPr bwMode="auto">
          <a:xfrm>
            <a:off x="2801914" y="2061294"/>
            <a:ext cx="62588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15-20</a:t>
            </a:r>
            <a:endParaRPr lang="ru-RU" dirty="0">
              <a:latin typeface="Calibri"/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2468747" y="2434430"/>
            <a:ext cx="1153963" cy="157199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22110/1165726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Прямоугольник 432"/>
          <p:cNvSpPr/>
          <p:nvPr/>
        </p:nvSpPr>
        <p:spPr bwMode="auto">
          <a:xfrm>
            <a:off x="2463934" y="2255001"/>
            <a:ext cx="734916" cy="13179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2211/423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9" name="TextBox 10"/>
          <p:cNvSpPr txBox="1"/>
          <p:nvPr/>
        </p:nvSpPr>
        <p:spPr>
          <a:xfrm>
            <a:off x="2259477" y="1912637"/>
            <a:ext cx="1422030" cy="21872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Зеленодольский р-н</a:t>
            </a:r>
          </a:p>
        </p:txBody>
      </p:sp>
      <p:sp>
        <p:nvSpPr>
          <p:cNvPr id="491" name="TextBox 23"/>
          <p:cNvSpPr txBox="1"/>
          <p:nvPr/>
        </p:nvSpPr>
        <p:spPr>
          <a:xfrm>
            <a:off x="3730101" y="1758784"/>
            <a:ext cx="476673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492" name="TextBox 23"/>
          <p:cNvSpPr txBox="1"/>
          <p:nvPr/>
        </p:nvSpPr>
        <p:spPr>
          <a:xfrm>
            <a:off x="4376967" y="1914812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14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93" name="Скругленный прямоугольник 492"/>
          <p:cNvSpPr/>
          <p:nvPr/>
        </p:nvSpPr>
        <p:spPr>
          <a:xfrm>
            <a:off x="4619948" y="1937532"/>
            <a:ext cx="341554" cy="147444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 smtClean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800" b="1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800" b="1" dirty="0" smtClean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</a:t>
            </a:r>
            <a:endParaRPr lang="ru-RU" sz="800" b="1" dirty="0">
              <a:solidFill>
                <a:sysClr val="windowText" lastClr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4" name="Прямоугольник 493"/>
          <p:cNvSpPr/>
          <p:nvPr/>
        </p:nvSpPr>
        <p:spPr bwMode="auto">
          <a:xfrm>
            <a:off x="3708198" y="1956221"/>
            <a:ext cx="882419" cy="131560"/>
          </a:xfrm>
          <a:prstGeom prst="rect">
            <a:avLst/>
          </a:prstGeom>
          <a:solidFill>
            <a:srgbClr val="FFFF00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wrap="square" lIns="75019" tIns="4169" rIns="75019" bIns="4169" rtlCol="0" anchor="ctr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586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 smtClean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1848,7/652</a:t>
            </a:r>
            <a:endParaRPr lang="ru-RU" sz="800" dirty="0">
              <a:solidFill>
                <a:prstClr val="black"/>
              </a:solidFill>
              <a:latin typeface="Times New Roman" pitchFamily="18" charset="0"/>
              <a:cs typeface="Times New Roman" panose="02020603050405020304" pitchFamily="18" charset="0"/>
            </a:endParaRPr>
          </a:p>
        </p:txBody>
      </p:sp>
      <p:sp>
        <p:nvSpPr>
          <p:cNvPr id="495" name="Прямоугольник 494"/>
          <p:cNvSpPr/>
          <p:nvPr/>
        </p:nvSpPr>
        <p:spPr bwMode="auto">
          <a:xfrm>
            <a:off x="3725756" y="2113957"/>
            <a:ext cx="1235766" cy="166100"/>
          </a:xfrm>
          <a:prstGeom prst="rect">
            <a:avLst/>
          </a:prstGeom>
          <a:solidFill>
            <a:srgbClr val="92D050"/>
          </a:soli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6014" tIns="63008" rIns="126014" bIns="63008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15715/54511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6" name="TextBox 10"/>
          <p:cNvSpPr txBox="1"/>
          <p:nvPr/>
        </p:nvSpPr>
        <p:spPr>
          <a:xfrm>
            <a:off x="3879602" y="1566299"/>
            <a:ext cx="1422030" cy="21872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Высокогорский р-н</a:t>
            </a:r>
          </a:p>
        </p:txBody>
      </p:sp>
      <p:sp>
        <p:nvSpPr>
          <p:cNvPr id="497" name="TextBox 23"/>
          <p:cNvSpPr txBox="1"/>
          <p:nvPr/>
        </p:nvSpPr>
        <p:spPr>
          <a:xfrm>
            <a:off x="4138107" y="1751950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Calibri"/>
              </a:defRPr>
            </a:lvl1pPr>
          </a:lstStyle>
          <a:p>
            <a:r>
              <a:rPr lang="ru-RU" dirty="0" smtClean="0"/>
              <a:t>15-20</a:t>
            </a:r>
            <a:endParaRPr lang="ru-RU" sz="800" dirty="0"/>
          </a:p>
        </p:txBody>
      </p:sp>
      <p:sp>
        <p:nvSpPr>
          <p:cNvPr id="498" name="TextBox 23"/>
          <p:cNvSpPr txBox="1"/>
          <p:nvPr/>
        </p:nvSpPr>
        <p:spPr>
          <a:xfrm>
            <a:off x="4184277" y="2607273"/>
            <a:ext cx="599922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499" name="TextBox 23"/>
          <p:cNvSpPr txBox="1"/>
          <p:nvPr/>
        </p:nvSpPr>
        <p:spPr>
          <a:xfrm>
            <a:off x="4905756" y="2787050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14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500" name="Скругленный прямоугольник 499"/>
          <p:cNvSpPr/>
          <p:nvPr/>
        </p:nvSpPr>
        <p:spPr>
          <a:xfrm>
            <a:off x="5106388" y="2809772"/>
            <a:ext cx="341554" cy="14744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1" name="Прямоугольник 500"/>
          <p:cNvSpPr/>
          <p:nvPr/>
        </p:nvSpPr>
        <p:spPr bwMode="auto">
          <a:xfrm>
            <a:off x="4186170" y="2828461"/>
            <a:ext cx="882419" cy="13156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58623" fontAlgn="auto">
              <a:spcBef>
                <a:spcPts val="0"/>
              </a:spcBef>
              <a:spcAft>
                <a:spcPts val="0"/>
              </a:spcAft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1205/411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2" name="Прямоугольник 501"/>
          <p:cNvSpPr/>
          <p:nvPr/>
        </p:nvSpPr>
        <p:spPr bwMode="auto">
          <a:xfrm>
            <a:off x="4190093" y="2958894"/>
            <a:ext cx="1235766" cy="166100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16420/53730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3" name="TextBox 10"/>
          <p:cNvSpPr txBox="1"/>
          <p:nvPr/>
        </p:nvSpPr>
        <p:spPr>
          <a:xfrm>
            <a:off x="4007525" y="2439440"/>
            <a:ext cx="1422030" cy="21872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Пестречинский р-н</a:t>
            </a:r>
          </a:p>
        </p:txBody>
      </p:sp>
      <p:sp>
        <p:nvSpPr>
          <p:cNvPr id="504" name="TextBox 23"/>
          <p:cNvSpPr txBox="1"/>
          <p:nvPr/>
        </p:nvSpPr>
        <p:spPr>
          <a:xfrm>
            <a:off x="4684697" y="2612278"/>
            <a:ext cx="587414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Calibri"/>
              </a:defRPr>
            </a:lvl1pPr>
          </a:lstStyle>
          <a:p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420" name="Rectangle 152"/>
          <p:cNvSpPr>
            <a:spLocks noChangeArrowheads="1"/>
          </p:cNvSpPr>
          <p:nvPr/>
        </p:nvSpPr>
        <p:spPr bwMode="auto">
          <a:xfrm>
            <a:off x="10452705" y="630452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16:00  09.03..2023 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445879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06"/>
          <a:stretch/>
        </p:blipFill>
        <p:spPr bwMode="auto">
          <a:xfrm>
            <a:off x="-3141" y="714426"/>
            <a:ext cx="12211843" cy="6145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8" name="Группа 47"/>
          <p:cNvGrpSpPr/>
          <p:nvPr/>
        </p:nvGrpSpPr>
        <p:grpSpPr>
          <a:xfrm>
            <a:off x="11459919" y="76676"/>
            <a:ext cx="625918" cy="526555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03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ПОРЫВАМ ВЕТРА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РЕСПУБЛИКИ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ТАТАРСТАН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(ПО РИСКУ НАРУШЕНИЯ ТРАНСПОРТНОГО СООБЩЕНИЯ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10.03.2023) 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5" name="Скругленный прямоугольник 494"/>
          <p:cNvSpPr/>
          <p:nvPr/>
        </p:nvSpPr>
        <p:spPr>
          <a:xfrm>
            <a:off x="3280224" y="2249299"/>
            <a:ext cx="384125" cy="21753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496" name="TextBox 23"/>
          <p:cNvSpPr txBox="1"/>
          <p:nvPr/>
        </p:nvSpPr>
        <p:spPr bwMode="auto">
          <a:xfrm>
            <a:off x="2512551" y="2054685"/>
            <a:ext cx="480003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497" name="TextBox 23"/>
          <p:cNvSpPr txBox="1"/>
          <p:nvPr/>
        </p:nvSpPr>
        <p:spPr bwMode="auto">
          <a:xfrm>
            <a:off x="2846769" y="2071463"/>
            <a:ext cx="62588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15-20</a:t>
            </a:r>
            <a:endParaRPr lang="ru-RU" dirty="0">
              <a:latin typeface="Calibri"/>
            </a:endParaRPr>
          </a:p>
        </p:txBody>
      </p:sp>
      <p:sp>
        <p:nvSpPr>
          <p:cNvPr id="498" name="Прямоугольник 497"/>
          <p:cNvSpPr/>
          <p:nvPr/>
        </p:nvSpPr>
        <p:spPr bwMode="auto">
          <a:xfrm>
            <a:off x="2513561" y="2444606"/>
            <a:ext cx="1153963" cy="157199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22110/1165726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9" name="Прямоугольник 498"/>
          <p:cNvSpPr/>
          <p:nvPr/>
        </p:nvSpPr>
        <p:spPr bwMode="auto">
          <a:xfrm>
            <a:off x="2508766" y="2265172"/>
            <a:ext cx="734916" cy="13179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2211/423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1" name="TextBox 23"/>
          <p:cNvSpPr txBox="1"/>
          <p:nvPr/>
        </p:nvSpPr>
        <p:spPr>
          <a:xfrm>
            <a:off x="3799859" y="1432284"/>
            <a:ext cx="476673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502" name="TextBox 23"/>
          <p:cNvSpPr txBox="1"/>
          <p:nvPr/>
        </p:nvSpPr>
        <p:spPr>
          <a:xfrm>
            <a:off x="4456390" y="1620167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14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503" name="Скругленный прямоугольник 502"/>
          <p:cNvSpPr/>
          <p:nvPr/>
        </p:nvSpPr>
        <p:spPr>
          <a:xfrm>
            <a:off x="4699371" y="1642920"/>
            <a:ext cx="341554" cy="147444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 smtClean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800" b="1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800" b="1" dirty="0" smtClean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</a:t>
            </a:r>
            <a:endParaRPr lang="ru-RU" sz="800" b="1" dirty="0">
              <a:solidFill>
                <a:sysClr val="windowText" lastClr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4" name="Прямоугольник 503"/>
          <p:cNvSpPr/>
          <p:nvPr/>
        </p:nvSpPr>
        <p:spPr bwMode="auto">
          <a:xfrm>
            <a:off x="3787622" y="1661610"/>
            <a:ext cx="882419" cy="131560"/>
          </a:xfrm>
          <a:prstGeom prst="rect">
            <a:avLst/>
          </a:prstGeom>
          <a:solidFill>
            <a:srgbClr val="FFFF00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wrap="square" lIns="75019" tIns="4169" rIns="75019" bIns="4169" rtlCol="0" anchor="ctr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586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 smtClean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1848,7/652</a:t>
            </a:r>
            <a:endParaRPr lang="ru-RU" sz="800" dirty="0">
              <a:solidFill>
                <a:prstClr val="black"/>
              </a:solidFill>
              <a:latin typeface="Times New Roman" pitchFamily="18" charset="0"/>
              <a:cs typeface="Times New Roman" panose="02020603050405020304" pitchFamily="18" charset="0"/>
            </a:endParaRPr>
          </a:p>
        </p:txBody>
      </p:sp>
      <p:sp>
        <p:nvSpPr>
          <p:cNvPr id="505" name="Прямоугольник 504"/>
          <p:cNvSpPr/>
          <p:nvPr/>
        </p:nvSpPr>
        <p:spPr bwMode="auto">
          <a:xfrm>
            <a:off x="3805159" y="1819345"/>
            <a:ext cx="1235766" cy="166100"/>
          </a:xfrm>
          <a:prstGeom prst="rect">
            <a:avLst/>
          </a:prstGeom>
          <a:solidFill>
            <a:srgbClr val="92D050"/>
          </a:soli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6014" tIns="63008" rIns="126014" bIns="63008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15715/54511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6" name="TextBox 10"/>
          <p:cNvSpPr txBox="1"/>
          <p:nvPr/>
        </p:nvSpPr>
        <p:spPr>
          <a:xfrm>
            <a:off x="3745375" y="1239812"/>
            <a:ext cx="1422030" cy="21872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Высокогорский р-н</a:t>
            </a:r>
          </a:p>
        </p:txBody>
      </p:sp>
      <p:sp>
        <p:nvSpPr>
          <p:cNvPr id="507" name="TextBox 23"/>
          <p:cNvSpPr txBox="1"/>
          <p:nvPr/>
        </p:nvSpPr>
        <p:spPr>
          <a:xfrm>
            <a:off x="4217510" y="1457309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Calibri"/>
              </a:defRPr>
            </a:lvl1pPr>
          </a:lstStyle>
          <a:p>
            <a:r>
              <a:rPr lang="ru-RU" dirty="0" smtClean="0"/>
              <a:t>15-20</a:t>
            </a:r>
            <a:endParaRPr lang="ru-RU" sz="800" dirty="0"/>
          </a:p>
        </p:txBody>
      </p:sp>
      <p:sp>
        <p:nvSpPr>
          <p:cNvPr id="508" name="TextBox 23"/>
          <p:cNvSpPr txBox="1"/>
          <p:nvPr/>
        </p:nvSpPr>
        <p:spPr>
          <a:xfrm>
            <a:off x="4263700" y="2312632"/>
            <a:ext cx="599922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509" name="TextBox 23"/>
          <p:cNvSpPr txBox="1"/>
          <p:nvPr/>
        </p:nvSpPr>
        <p:spPr>
          <a:xfrm>
            <a:off x="4985159" y="2492405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14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510" name="Скругленный прямоугольник 509"/>
          <p:cNvSpPr/>
          <p:nvPr/>
        </p:nvSpPr>
        <p:spPr>
          <a:xfrm>
            <a:off x="5185811" y="2515160"/>
            <a:ext cx="341554" cy="14744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1" name="Прямоугольник 510"/>
          <p:cNvSpPr/>
          <p:nvPr/>
        </p:nvSpPr>
        <p:spPr bwMode="auto">
          <a:xfrm>
            <a:off x="4265594" y="2533850"/>
            <a:ext cx="882419" cy="13156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58623" fontAlgn="auto">
              <a:spcBef>
                <a:spcPts val="0"/>
              </a:spcBef>
              <a:spcAft>
                <a:spcPts val="0"/>
              </a:spcAft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1205/411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2" name="Прямоугольник 511"/>
          <p:cNvSpPr/>
          <p:nvPr/>
        </p:nvSpPr>
        <p:spPr bwMode="auto">
          <a:xfrm>
            <a:off x="4269517" y="2664283"/>
            <a:ext cx="1235766" cy="166100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16420/53730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" name="TextBox 10"/>
          <p:cNvSpPr txBox="1"/>
          <p:nvPr/>
        </p:nvSpPr>
        <p:spPr>
          <a:xfrm>
            <a:off x="4086928" y="2144825"/>
            <a:ext cx="1422030" cy="21872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Пестречинский р-н</a:t>
            </a:r>
          </a:p>
        </p:txBody>
      </p:sp>
      <p:sp>
        <p:nvSpPr>
          <p:cNvPr id="514" name="TextBox 23"/>
          <p:cNvSpPr txBox="1"/>
          <p:nvPr/>
        </p:nvSpPr>
        <p:spPr>
          <a:xfrm>
            <a:off x="4764119" y="2317682"/>
            <a:ext cx="587414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Calibri"/>
              </a:defRPr>
            </a:lvl1pPr>
          </a:lstStyle>
          <a:p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524" name="Text Box 97"/>
          <p:cNvSpPr txBox="1">
            <a:spLocks noChangeArrowheads="1"/>
          </p:cNvSpPr>
          <p:nvPr/>
        </p:nvSpPr>
        <p:spPr bwMode="auto">
          <a:xfrm>
            <a:off x="10219689" y="3487396"/>
            <a:ext cx="1938035" cy="290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525" name="Text Box 97"/>
          <p:cNvSpPr txBox="1">
            <a:spLocks noChangeArrowheads="1"/>
          </p:cNvSpPr>
          <p:nvPr/>
        </p:nvSpPr>
        <p:spPr bwMode="auto">
          <a:xfrm>
            <a:off x="10406532" y="3892207"/>
            <a:ext cx="1053389" cy="2831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осадки, мм</a:t>
            </a:r>
            <a:endParaRPr lang="ru-RU" altLang="ru-RU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526" name="Рисунок 52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731006" y="3762223"/>
            <a:ext cx="2310192" cy="215313"/>
          </a:xfrm>
          <a:prstGeom prst="rect">
            <a:avLst/>
          </a:prstGeom>
        </p:spPr>
      </p:pic>
      <p:pic>
        <p:nvPicPr>
          <p:cNvPr id="42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684" y="1914183"/>
            <a:ext cx="2514273" cy="36584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2" name="Rectangle 152"/>
          <p:cNvSpPr>
            <a:spLocks noChangeArrowheads="1"/>
          </p:cNvSpPr>
          <p:nvPr/>
        </p:nvSpPr>
        <p:spPr bwMode="auto">
          <a:xfrm>
            <a:off x="10452705" y="630452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16:00  09.03..2023 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85" t="9524" r="14252" b="16031"/>
          <a:stretch/>
        </p:blipFill>
        <p:spPr bwMode="auto">
          <a:xfrm>
            <a:off x="3460338" y="1677736"/>
            <a:ext cx="321194" cy="3012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00" name="TextBox 10"/>
          <p:cNvSpPr txBox="1"/>
          <p:nvPr/>
        </p:nvSpPr>
        <p:spPr>
          <a:xfrm>
            <a:off x="2508691" y="1927010"/>
            <a:ext cx="1422030" cy="21872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Зеленодольский р-н</a:t>
            </a:r>
          </a:p>
        </p:txBody>
      </p:sp>
    </p:spTree>
    <p:extLst>
      <p:ext uri="{BB962C8B-B14F-4D97-AF65-F5344CB8AC3E}">
        <p14:creationId xmlns:p14="http://schemas.microsoft.com/office/powerpoint/2010/main" val="3023998863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995"/>
          <a:stretch/>
        </p:blipFill>
        <p:spPr bwMode="auto">
          <a:xfrm>
            <a:off x="9959" y="627438"/>
            <a:ext cx="12180480" cy="623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26" y="-7912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spcBef>
                <a:spcPts val="0"/>
              </a:spcBef>
            </a:pPr>
            <a:r>
              <a:rPr lang="ru-RU" dirty="0"/>
              <a:t>ИНФОРМАЦИОННЫЕ МАТЕРИАЛЫ ПО </a:t>
            </a:r>
            <a:r>
              <a:rPr lang="ru-RU" dirty="0" smtClean="0"/>
              <a:t>ПОРЫВАМ ВЕТРА 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НА </a:t>
            </a:r>
            <a:r>
              <a:rPr lang="ru-RU" dirty="0"/>
              <a:t>ТЕРРИТОРИИ </a:t>
            </a:r>
            <a:r>
              <a:rPr lang="ru-RU" dirty="0" smtClean="0"/>
              <a:t>ЗЕЛЕНОДОЛЬСКОГО РАЙОНА </a:t>
            </a:r>
            <a:r>
              <a:rPr lang="ru-RU" dirty="0"/>
              <a:t>РЕСПУБЛИКИ ТАТАРСТАН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(</a:t>
            </a:r>
            <a:r>
              <a:rPr lang="ru-RU" dirty="0"/>
              <a:t>РИСК НАРУШЕНИЯ ЭЛЕКТРОСНАБЖЕНИЯ </a:t>
            </a:r>
            <a:r>
              <a:rPr lang="ru-RU" altLang="ru-RU" dirty="0" smtClean="0"/>
              <a:t>НА 10.03.2023) </a:t>
            </a:r>
            <a:endParaRPr lang="ru-RU" dirty="0"/>
          </a:p>
        </p:txBody>
      </p:sp>
      <p:sp>
        <p:nvSpPr>
          <p:cNvPr id="56" name="Скругленный прямоугольник 55"/>
          <p:cNvSpPr/>
          <p:nvPr/>
        </p:nvSpPr>
        <p:spPr>
          <a:xfrm>
            <a:off x="6382904" y="3683528"/>
            <a:ext cx="384125" cy="21753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57" name="TextBox 23"/>
          <p:cNvSpPr txBox="1"/>
          <p:nvPr/>
        </p:nvSpPr>
        <p:spPr bwMode="auto">
          <a:xfrm>
            <a:off x="5615230" y="3488911"/>
            <a:ext cx="480003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  <a:cs typeface="+mn-cs"/>
              </a:rPr>
              <a:t>1</a:t>
            </a:r>
            <a:endParaRPr lang="ru-RU" dirty="0">
              <a:latin typeface="Calibri"/>
              <a:cs typeface="+mn-cs"/>
            </a:endParaRPr>
          </a:p>
        </p:txBody>
      </p:sp>
      <p:sp>
        <p:nvSpPr>
          <p:cNvPr id="58" name="TextBox 23"/>
          <p:cNvSpPr txBox="1"/>
          <p:nvPr/>
        </p:nvSpPr>
        <p:spPr bwMode="auto">
          <a:xfrm>
            <a:off x="5949442" y="3505699"/>
            <a:ext cx="62588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  <a:cs typeface="+mn-cs"/>
              </a:rPr>
              <a:t>15-20</a:t>
            </a:r>
            <a:endParaRPr lang="ru-RU" dirty="0">
              <a:latin typeface="Calibri"/>
              <a:cs typeface="+mn-cs"/>
            </a:endParaRPr>
          </a:p>
        </p:txBody>
      </p:sp>
      <p:sp>
        <p:nvSpPr>
          <p:cNvPr id="59" name="Прямоугольник 58"/>
          <p:cNvSpPr/>
          <p:nvPr/>
        </p:nvSpPr>
        <p:spPr bwMode="auto">
          <a:xfrm>
            <a:off x="5616240" y="3878836"/>
            <a:ext cx="1153963" cy="157199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22110/1165726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3" name="Прямоугольник 62"/>
          <p:cNvSpPr/>
          <p:nvPr/>
        </p:nvSpPr>
        <p:spPr bwMode="auto">
          <a:xfrm>
            <a:off x="5611452" y="3699396"/>
            <a:ext cx="734916" cy="13179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2211/423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" name="TextBox 10"/>
          <p:cNvSpPr txBox="1"/>
          <p:nvPr/>
        </p:nvSpPr>
        <p:spPr>
          <a:xfrm>
            <a:off x="5611378" y="3361237"/>
            <a:ext cx="1422030" cy="21872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Зеленодольский р-н</a:t>
            </a:r>
          </a:p>
        </p:txBody>
      </p:sp>
      <p:pic>
        <p:nvPicPr>
          <p:cNvPr id="3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74553" y="1960895"/>
            <a:ext cx="2514273" cy="36584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Rectangle 152"/>
          <p:cNvSpPr>
            <a:spLocks noChangeArrowheads="1"/>
          </p:cNvSpPr>
          <p:nvPr/>
        </p:nvSpPr>
        <p:spPr bwMode="auto">
          <a:xfrm>
            <a:off x="10452705" y="630452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16:00  09.03..2023 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0234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852"/>
          <a:stretch/>
        </p:blipFill>
        <p:spPr bwMode="auto">
          <a:xfrm>
            <a:off x="0" y="738464"/>
            <a:ext cx="12190440" cy="61211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Группа 3"/>
          <p:cNvGrpSpPr/>
          <p:nvPr/>
        </p:nvGrpSpPr>
        <p:grpSpPr>
          <a:xfrm>
            <a:off x="11459919" y="76670"/>
            <a:ext cx="625918" cy="526555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09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ПОРЫВАМ ВЕТРА </a:t>
            </a: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ВЫСОКОГОРСКОГО РАЙОНА РЕСПУБЛИКИ ТАТАРСТАН</a:t>
            </a: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10.03.2023) 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9" name="TextBox 23"/>
          <p:cNvSpPr txBox="1"/>
          <p:nvPr/>
        </p:nvSpPr>
        <p:spPr>
          <a:xfrm>
            <a:off x="5882568" y="4117042"/>
            <a:ext cx="476673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>
                <a:latin typeface="Calibri"/>
                <a:cs typeface="+mn-cs"/>
              </a:rPr>
              <a:t>1</a:t>
            </a:r>
            <a:endParaRPr lang="ru-RU" dirty="0">
              <a:latin typeface="Calibri"/>
              <a:cs typeface="+mn-cs"/>
            </a:endParaRPr>
          </a:p>
        </p:txBody>
      </p:sp>
      <p:sp>
        <p:nvSpPr>
          <p:cNvPr id="430" name="TextBox 23"/>
          <p:cNvSpPr txBox="1"/>
          <p:nvPr/>
        </p:nvSpPr>
        <p:spPr>
          <a:xfrm>
            <a:off x="6529458" y="4273036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14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31" name="Скругленный прямоугольник 430"/>
          <p:cNvSpPr/>
          <p:nvPr/>
        </p:nvSpPr>
        <p:spPr>
          <a:xfrm>
            <a:off x="6772439" y="4295794"/>
            <a:ext cx="341554" cy="147444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 smtClean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800" b="1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800" b="1" dirty="0" smtClean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%</a:t>
            </a:r>
            <a:endParaRPr lang="ru-RU" sz="800" b="1" dirty="0">
              <a:solidFill>
                <a:sysClr val="windowText" lastClr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5860660" y="4314483"/>
            <a:ext cx="882419" cy="131560"/>
          </a:xfrm>
          <a:prstGeom prst="rect">
            <a:avLst/>
          </a:prstGeom>
          <a:solidFill>
            <a:srgbClr val="FFFF00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wrap="square" lIns="75019" tIns="4169" rIns="75019" bIns="4169" rtlCol="0" anchor="ctr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586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 smtClean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1848,7/652</a:t>
            </a:r>
            <a:endParaRPr lang="ru-RU" sz="800" dirty="0">
              <a:solidFill>
                <a:prstClr val="black"/>
              </a:solidFill>
              <a:latin typeface="Times New Roman" pitchFamily="18" charset="0"/>
              <a:cs typeface="Times New Roman" panose="02020603050405020304" pitchFamily="18" charset="0"/>
            </a:endParaRPr>
          </a:p>
        </p:txBody>
      </p:sp>
      <p:sp>
        <p:nvSpPr>
          <p:cNvPr id="433" name="Прямоугольник 432"/>
          <p:cNvSpPr/>
          <p:nvPr/>
        </p:nvSpPr>
        <p:spPr bwMode="auto">
          <a:xfrm>
            <a:off x="5878227" y="4472219"/>
            <a:ext cx="1235766" cy="166100"/>
          </a:xfrm>
          <a:prstGeom prst="rect">
            <a:avLst/>
          </a:prstGeom>
          <a:solidFill>
            <a:srgbClr val="92D050"/>
          </a:soli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6014" tIns="63008" rIns="126014" bIns="63008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15715/54511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TextBox 10"/>
          <p:cNvSpPr txBox="1"/>
          <p:nvPr/>
        </p:nvSpPr>
        <p:spPr>
          <a:xfrm>
            <a:off x="5818455" y="3924536"/>
            <a:ext cx="1422030" cy="21872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Высокогорский р-н</a:t>
            </a:r>
          </a:p>
        </p:txBody>
      </p:sp>
      <p:sp>
        <p:nvSpPr>
          <p:cNvPr id="461" name="TextBox 23"/>
          <p:cNvSpPr txBox="1"/>
          <p:nvPr/>
        </p:nvSpPr>
        <p:spPr>
          <a:xfrm>
            <a:off x="6290578" y="4110187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Calibri"/>
              </a:defRPr>
            </a:lvl1pPr>
          </a:lstStyle>
          <a:p>
            <a:r>
              <a:rPr lang="ru-RU" dirty="0" smtClean="0">
                <a:cs typeface="+mn-cs"/>
              </a:rPr>
              <a:t>15-20</a:t>
            </a:r>
            <a:endParaRPr lang="ru-RU" sz="800" dirty="0">
              <a:cs typeface="+mn-cs"/>
            </a:endParaRPr>
          </a:p>
        </p:txBody>
      </p:sp>
      <p:pic>
        <p:nvPicPr>
          <p:cNvPr id="40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74553" y="1960895"/>
            <a:ext cx="2514273" cy="36584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0" name="Rectangle 152"/>
          <p:cNvSpPr>
            <a:spLocks noChangeArrowheads="1"/>
          </p:cNvSpPr>
          <p:nvPr/>
        </p:nvSpPr>
        <p:spPr bwMode="auto">
          <a:xfrm>
            <a:off x="10452705" y="630452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16:00  09.03..2023 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35252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67" t="8849"/>
          <a:stretch/>
        </p:blipFill>
        <p:spPr bwMode="auto">
          <a:xfrm>
            <a:off x="-7909" y="733933"/>
            <a:ext cx="12198349" cy="6125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Группа 3"/>
          <p:cNvGrpSpPr/>
          <p:nvPr/>
        </p:nvGrpSpPr>
        <p:grpSpPr>
          <a:xfrm>
            <a:off x="11459919" y="76670"/>
            <a:ext cx="625918" cy="526555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09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ПОРЫВАМ ВЕТРА </a:t>
            </a: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ПЕСТРЕЧИНСКОГО РАЙОНА РЕСПУБЛИКИ ТАТАРСТАН</a:t>
            </a: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10.03.2023) 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4" name="TextBox 23"/>
          <p:cNvSpPr txBox="1"/>
          <p:nvPr/>
        </p:nvSpPr>
        <p:spPr>
          <a:xfrm>
            <a:off x="4164205" y="2620962"/>
            <a:ext cx="599922" cy="245452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>
                <a:latin typeface="Calibri"/>
                <a:cs typeface="+mn-cs"/>
              </a:rPr>
              <a:t>1</a:t>
            </a:r>
            <a:endParaRPr lang="ru-RU" dirty="0">
              <a:latin typeface="Calibri"/>
              <a:cs typeface="+mn-cs"/>
            </a:endParaRPr>
          </a:p>
        </p:txBody>
      </p:sp>
      <p:sp>
        <p:nvSpPr>
          <p:cNvPr id="425" name="TextBox 23"/>
          <p:cNvSpPr txBox="1"/>
          <p:nvPr/>
        </p:nvSpPr>
        <p:spPr>
          <a:xfrm>
            <a:off x="4885689" y="2800726"/>
            <a:ext cx="656050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14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26" name="Скругленный прямоугольник 425"/>
          <p:cNvSpPr/>
          <p:nvPr/>
        </p:nvSpPr>
        <p:spPr>
          <a:xfrm>
            <a:off x="5086316" y="2823472"/>
            <a:ext cx="341554" cy="14744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7" name="Прямоугольник 426"/>
          <p:cNvSpPr/>
          <p:nvPr/>
        </p:nvSpPr>
        <p:spPr bwMode="auto">
          <a:xfrm>
            <a:off x="4166069" y="2842161"/>
            <a:ext cx="882419" cy="13156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58623" fontAlgn="auto">
              <a:spcBef>
                <a:spcPts val="0"/>
              </a:spcBef>
              <a:spcAft>
                <a:spcPts val="0"/>
              </a:spcAft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1205/411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8" name="Прямоугольник 427"/>
          <p:cNvSpPr/>
          <p:nvPr/>
        </p:nvSpPr>
        <p:spPr bwMode="auto">
          <a:xfrm>
            <a:off x="4169992" y="2972594"/>
            <a:ext cx="1235766" cy="166100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16420/53730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9" name="TextBox 10"/>
          <p:cNvSpPr txBox="1"/>
          <p:nvPr/>
        </p:nvSpPr>
        <p:spPr>
          <a:xfrm>
            <a:off x="3987458" y="2453121"/>
            <a:ext cx="1422030" cy="21872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Пестречинский р-н</a:t>
            </a:r>
          </a:p>
        </p:txBody>
      </p:sp>
      <p:sp>
        <p:nvSpPr>
          <p:cNvPr id="430" name="TextBox 23"/>
          <p:cNvSpPr txBox="1"/>
          <p:nvPr/>
        </p:nvSpPr>
        <p:spPr>
          <a:xfrm>
            <a:off x="4664625" y="2625978"/>
            <a:ext cx="587414" cy="245452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Calibri"/>
              </a:defRPr>
            </a:lvl1pPr>
          </a:lstStyle>
          <a:p>
            <a:r>
              <a:rPr lang="ru-RU" dirty="0" smtClean="0">
                <a:cs typeface="+mn-cs"/>
              </a:rPr>
              <a:t>15-20</a:t>
            </a:r>
            <a:endParaRPr lang="ru-RU" dirty="0">
              <a:cs typeface="+mn-cs"/>
            </a:endParaRPr>
          </a:p>
        </p:txBody>
      </p:sp>
      <p:pic>
        <p:nvPicPr>
          <p:cNvPr id="40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74553" y="1960895"/>
            <a:ext cx="2514273" cy="36584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0" name="Rectangle 152"/>
          <p:cNvSpPr>
            <a:spLocks noChangeArrowheads="1"/>
          </p:cNvSpPr>
          <p:nvPr/>
        </p:nvSpPr>
        <p:spPr bwMode="auto">
          <a:xfrm>
            <a:off x="10452705" y="630452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16:00  09.03..2023 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pic>
        <p:nvPicPr>
          <p:cNvPr id="5124" name="Picture 4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506"/>
          <a:stretch/>
        </p:blipFill>
        <p:spPr bwMode="auto">
          <a:xfrm>
            <a:off x="4811021" y="1829594"/>
            <a:ext cx="570989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02434981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4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5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18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9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132827</TotalTime>
  <Words>2300</Words>
  <Application>Microsoft Office PowerPoint</Application>
  <PresentationFormat>Произвольный</PresentationFormat>
  <Paragraphs>784</Paragraphs>
  <Slides>20</Slides>
  <Notes>8</Notes>
  <HiddenSlides>0</HiddenSlides>
  <MMClips>0</MMClips>
  <ScaleCrop>false</ScaleCrop>
  <HeadingPairs>
    <vt:vector size="4" baseType="variant">
      <vt:variant>
        <vt:lpstr>Тема</vt:lpstr>
      </vt:variant>
      <vt:variant>
        <vt:i4>13</vt:i4>
      </vt:variant>
      <vt:variant>
        <vt:lpstr>Заголовки слайдов</vt:lpstr>
      </vt:variant>
      <vt:variant>
        <vt:i4>20</vt:i4>
      </vt:variant>
    </vt:vector>
  </HeadingPairs>
  <TitlesOfParts>
    <vt:vector size="33" baseType="lpstr">
      <vt:lpstr>Поток</vt:lpstr>
      <vt:lpstr>3_Поток</vt:lpstr>
      <vt:lpstr>6_Поток</vt:lpstr>
      <vt:lpstr>4_Поток</vt:lpstr>
      <vt:lpstr>5_Поток</vt:lpstr>
      <vt:lpstr>2_Поток</vt:lpstr>
      <vt:lpstr>1_Поток</vt:lpstr>
      <vt:lpstr>18_Тема Office</vt:lpstr>
      <vt:lpstr>19_Тема Office</vt:lpstr>
      <vt:lpstr>2_Тема Office</vt:lpstr>
      <vt:lpstr>3_Тема Office</vt:lpstr>
      <vt:lpstr>4_Тема Office</vt:lpstr>
      <vt:lpstr>5_Тема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7741</cp:revision>
  <cp:lastPrinted>2022-04-13T12:15:18Z</cp:lastPrinted>
  <dcterms:created xsi:type="dcterms:W3CDTF">2016-06-03T06:31:21Z</dcterms:created>
  <dcterms:modified xsi:type="dcterms:W3CDTF">2023-03-09T10:01:06Z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